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3004800" cy="97536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F4347E8-F1AB-4997-ADE9-3F3292720A89}">
  <a:tblStyle styleId="{7F4347E8-F1AB-4997-ADE9-3F3292720A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6"/>
  </p:normalViewPr>
  <p:slideViewPr>
    <p:cSldViewPr snapToGrid="0">
      <p:cViewPr varScale="1">
        <p:scale>
          <a:sx n="57" d="100"/>
          <a:sy n="57" d="100"/>
        </p:scale>
        <p:origin x="15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ed7586979_3_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ged7586979_3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ed7586979_3_7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ged7586979_3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ed7586979_3_14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ged7586979_3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ed7586979_3_3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ged7586979_3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9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 type="tx">
  <p:cSld name="TITLE_AND_BOD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2286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4572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6858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9144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143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00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86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2004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2286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4572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6858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9144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143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1600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86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32004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1400"/>
              <a:buNone/>
              <a:defRPr sz="3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" name="TextBox 2"/>
          <p:cNvSpPr txBox="1"/>
          <p:nvPr userDrawn="1"/>
        </p:nvSpPr>
        <p:spPr>
          <a:xfrm>
            <a:off x="9802738" y="9383829"/>
            <a:ext cx="12059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/>
              <a:t>Powered by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B39A70C-485B-3015-88F8-A78A5F21BB7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10378" y="9332348"/>
            <a:ext cx="1994422" cy="421252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email.co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840600" y="2633550"/>
            <a:ext cx="3663300" cy="3823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5021150" y="4048750"/>
            <a:ext cx="7780500" cy="939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4800" b="1">
                <a:solidFill>
                  <a:schemeClr val="dk1"/>
                </a:solidFill>
              </a:rPr>
              <a:t>Your Company Name</a:t>
            </a:r>
            <a:endParaRPr sz="4800" b="1"/>
          </a:p>
        </p:txBody>
      </p:sp>
      <p:sp>
        <p:nvSpPr>
          <p:cNvPr id="20" name="Google Shape;20;p3"/>
          <p:cNvSpPr txBox="1"/>
          <p:nvPr/>
        </p:nvSpPr>
        <p:spPr>
          <a:xfrm>
            <a:off x="1559700" y="4075651"/>
            <a:ext cx="2225100" cy="9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LOGO</a:t>
            </a:r>
            <a:endParaRPr sz="4800"/>
          </a:p>
        </p:txBody>
      </p:sp>
      <p:sp>
        <p:nvSpPr>
          <p:cNvPr id="21" name="Google Shape;21;p3"/>
          <p:cNvSpPr/>
          <p:nvPr/>
        </p:nvSpPr>
        <p:spPr>
          <a:xfrm>
            <a:off x="7143455" y="8620759"/>
            <a:ext cx="5859900" cy="939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900" b="0" i="0" u="none" dirty="0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Let’s talk: </a:t>
            </a:r>
            <a:r>
              <a:rPr lang="en-US" sz="3900" u="none" dirty="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your</a:t>
            </a:r>
            <a:r>
              <a:rPr lang="en-US" sz="3900" dirty="0">
                <a:solidFill>
                  <a:srgbClr val="B7B7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email</a:t>
            </a:r>
            <a:endParaRPr sz="3900" b="0" i="0" dirty="0">
              <a:solidFill>
                <a:srgbClr val="0000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900" dirty="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</a:t>
            </a:r>
            <a:endParaRPr sz="3900" dirty="0">
              <a:solidFill>
                <a:srgbClr val="0000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2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>
                <a:solidFill>
                  <a:srgbClr val="B7B7B7"/>
                </a:solidFill>
              </a:rPr>
              <a:t>USER</a:t>
            </a:r>
            <a:r>
              <a:rPr lang="en-US" sz="3000" b="1">
                <a:solidFill>
                  <a:srgbClr val="B7B7B7"/>
                </a:solidFill>
              </a:rPr>
              <a:t> ENGAGEMENT</a:t>
            </a:r>
            <a:endParaRPr sz="3000" b="1">
              <a:solidFill>
                <a:srgbClr val="B7B7B7"/>
              </a:solidFill>
            </a:endParaRPr>
          </a:p>
        </p:txBody>
      </p:sp>
      <p:sp>
        <p:nvSpPr>
          <p:cNvPr id="114" name="Google Shape;114;p12"/>
          <p:cNvSpPr/>
          <p:nvPr/>
        </p:nvSpPr>
        <p:spPr>
          <a:xfrm>
            <a:off x="2746375" y="2168525"/>
            <a:ext cx="9285287" cy="5414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</a:t>
            </a: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Consectetur adipiscing elit</a:t>
            </a: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Sed tristique fermentum augue vitae sodales</a:t>
            </a: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Consectetur adipiscing elit</a:t>
            </a: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</a:pP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Aliquam sit amet nibh eleifend</a:t>
            </a: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</a:pP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Nulla cursus orci efficitur velit malesuada</a:t>
            </a:r>
            <a:endParaRPr>
              <a:solidFill>
                <a:srgbClr val="666666"/>
              </a:solidFill>
            </a:endParaRPr>
          </a:p>
        </p:txBody>
      </p:sp>
      <p:cxnSp>
        <p:nvCxnSpPr>
          <p:cNvPr id="115" name="Google Shape;115;p12"/>
          <p:cNvCxnSpPr/>
          <p:nvPr/>
        </p:nvCxnSpPr>
        <p:spPr>
          <a:xfrm>
            <a:off x="500775" y="1023100"/>
            <a:ext cx="3937800" cy="0"/>
          </a:xfrm>
          <a:prstGeom prst="straightConnector1">
            <a:avLst/>
          </a:prstGeom>
          <a:noFill/>
          <a:ln w="76200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3"/>
          <p:cNvSpPr/>
          <p:nvPr/>
        </p:nvSpPr>
        <p:spPr>
          <a:xfrm>
            <a:off x="833437" y="6276975"/>
            <a:ext cx="3279900" cy="7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3800" b="1" i="0" u="none">
                <a:solidFill>
                  <a:srgbClr val="B7B7B7"/>
                </a:solidFill>
              </a:rPr>
              <a:t>$</a:t>
            </a:r>
            <a:endParaRPr>
              <a:solidFill>
                <a:srgbClr val="B7B7B7"/>
              </a:solidFill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833437" y="7032625"/>
            <a:ext cx="3279900" cy="105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CFF"/>
              </a:buClr>
              <a:buFont typeface="Open Sans"/>
              <a:buNone/>
            </a:pPr>
            <a:r>
              <a:rPr lang="en-US" sz="1800" b="0" i="0" u="none">
                <a:solidFill>
                  <a:srgbClr val="B7B7B7"/>
                </a:solidFill>
              </a:rPr>
              <a:t>Lorem ipsum dolor sit amet, consectetur adipiscing elit. Sed tristique fermentum</a:t>
            </a:r>
            <a:endParaRPr>
              <a:solidFill>
                <a:srgbClr val="B7B7B7"/>
              </a:solidFill>
            </a:endParaRPr>
          </a:p>
        </p:txBody>
      </p:sp>
      <p:sp>
        <p:nvSpPr>
          <p:cNvPr id="122" name="Google Shape;122;p13"/>
          <p:cNvSpPr/>
          <p:nvPr/>
        </p:nvSpPr>
        <p:spPr>
          <a:xfrm>
            <a:off x="4719637" y="6276975"/>
            <a:ext cx="3279900" cy="7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3800" b="1" i="0" u="none">
                <a:solidFill>
                  <a:srgbClr val="B7B7B7"/>
                </a:solidFill>
              </a:rPr>
              <a:t>$$</a:t>
            </a:r>
            <a:endParaRPr>
              <a:solidFill>
                <a:srgbClr val="B7B7B7"/>
              </a:solidFill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9091612" y="3224212"/>
            <a:ext cx="2719500" cy="2719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02419" y="17567"/>
                </a:moveTo>
                <a:cubicBezTo>
                  <a:pt x="125853" y="41002"/>
                  <a:pt x="125853" y="78985"/>
                  <a:pt x="102419" y="102419"/>
                </a:cubicBezTo>
                <a:cubicBezTo>
                  <a:pt x="78985" y="125853"/>
                  <a:pt x="41002" y="125853"/>
                  <a:pt x="17567" y="102419"/>
                </a:cubicBezTo>
                <a:cubicBezTo>
                  <a:pt x="-5860" y="78985"/>
                  <a:pt x="-5860" y="41002"/>
                  <a:pt x="17567" y="17567"/>
                </a:cubicBezTo>
                <a:cubicBezTo>
                  <a:pt x="41002" y="-5860"/>
                  <a:pt x="78985" y="-5860"/>
                  <a:pt x="102419" y="17567"/>
                </a:cubicBezTo>
                <a:close/>
              </a:path>
            </a:pathLst>
          </a:custGeom>
          <a:solidFill>
            <a:srgbClr val="F3F3F3"/>
          </a:solidFill>
          <a:ln w="63500" cap="rnd" cmpd="sng">
            <a:solidFill>
              <a:srgbClr val="CCCCC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4" name="Google Shape;124;p13"/>
          <p:cNvSpPr/>
          <p:nvPr/>
        </p:nvSpPr>
        <p:spPr>
          <a:xfrm>
            <a:off x="8812212" y="6289675"/>
            <a:ext cx="3278100" cy="7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3800" b="1" i="0" u="none">
                <a:solidFill>
                  <a:srgbClr val="B7B7B7"/>
                </a:solidFill>
              </a:rPr>
              <a:t>$$$</a:t>
            </a:r>
            <a:endParaRPr>
              <a:solidFill>
                <a:srgbClr val="B7B7B7"/>
              </a:solidFill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5386387" y="4056062"/>
            <a:ext cx="1946400" cy="1944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02419" y="17567"/>
                </a:moveTo>
                <a:cubicBezTo>
                  <a:pt x="125847" y="41002"/>
                  <a:pt x="125847" y="78985"/>
                  <a:pt x="102419" y="102419"/>
                </a:cubicBezTo>
                <a:cubicBezTo>
                  <a:pt x="78985" y="125847"/>
                  <a:pt x="41002" y="125847"/>
                  <a:pt x="17567" y="102419"/>
                </a:cubicBezTo>
                <a:cubicBezTo>
                  <a:pt x="-5860" y="78985"/>
                  <a:pt x="-5860" y="41002"/>
                  <a:pt x="17567" y="17567"/>
                </a:cubicBezTo>
                <a:cubicBezTo>
                  <a:pt x="41002" y="-5860"/>
                  <a:pt x="78985" y="-5860"/>
                  <a:pt x="102419" y="17567"/>
                </a:cubicBezTo>
                <a:close/>
              </a:path>
            </a:pathLst>
          </a:custGeom>
          <a:solidFill>
            <a:srgbClr val="F3F3F3"/>
          </a:solidFill>
          <a:ln w="63500" cap="rnd" cmpd="sng">
            <a:solidFill>
              <a:srgbClr val="CCCCC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6" name="Google Shape;126;p13"/>
          <p:cNvSpPr/>
          <p:nvPr/>
        </p:nvSpPr>
        <p:spPr>
          <a:xfrm>
            <a:off x="1782762" y="4543425"/>
            <a:ext cx="1381200" cy="1381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02419" y="17567"/>
                </a:moveTo>
                <a:cubicBezTo>
                  <a:pt x="125847" y="41002"/>
                  <a:pt x="125847" y="78985"/>
                  <a:pt x="102419" y="102419"/>
                </a:cubicBezTo>
                <a:cubicBezTo>
                  <a:pt x="78985" y="125847"/>
                  <a:pt x="41002" y="125847"/>
                  <a:pt x="17567" y="102419"/>
                </a:cubicBezTo>
                <a:cubicBezTo>
                  <a:pt x="-5860" y="78985"/>
                  <a:pt x="-5860" y="41002"/>
                  <a:pt x="17567" y="17567"/>
                </a:cubicBezTo>
                <a:cubicBezTo>
                  <a:pt x="41002" y="-5860"/>
                  <a:pt x="78985" y="-5860"/>
                  <a:pt x="102419" y="17567"/>
                </a:cubicBezTo>
                <a:close/>
              </a:path>
            </a:pathLst>
          </a:custGeom>
          <a:solidFill>
            <a:srgbClr val="F3F3F3"/>
          </a:solidFill>
          <a:ln w="63500" cap="rnd" cmpd="sng">
            <a:solidFill>
              <a:srgbClr val="CCCCC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4719637" y="7032625"/>
            <a:ext cx="3279900" cy="105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CFF"/>
              </a:buClr>
              <a:buFont typeface="Open Sans"/>
              <a:buNone/>
            </a:pPr>
            <a:r>
              <a:rPr lang="en-US" sz="1800" b="0" i="0" u="none">
                <a:solidFill>
                  <a:srgbClr val="B7B7B7"/>
                </a:solidFill>
              </a:rPr>
              <a:t>Lorem ipsum dolor sit amet, consectetur adipiscing elit. Sed tristique fermentum</a:t>
            </a:r>
            <a:endParaRPr>
              <a:solidFill>
                <a:srgbClr val="B7B7B7"/>
              </a:solidFill>
            </a:endParaRPr>
          </a:p>
        </p:txBody>
      </p:sp>
      <p:sp>
        <p:nvSpPr>
          <p:cNvPr id="128" name="Google Shape;128;p13"/>
          <p:cNvSpPr/>
          <p:nvPr/>
        </p:nvSpPr>
        <p:spPr>
          <a:xfrm>
            <a:off x="8812212" y="7032625"/>
            <a:ext cx="3278100" cy="105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CFF"/>
              </a:buClr>
              <a:buFont typeface="Open Sans"/>
              <a:buNone/>
            </a:pPr>
            <a:r>
              <a:rPr lang="en-US" sz="1800" b="0" i="0" u="none">
                <a:solidFill>
                  <a:srgbClr val="B7B7B7"/>
                </a:solidFill>
              </a:rPr>
              <a:t>Lorem ipsum dolor sit amet, consectetur adipiscing elit. Sed tristique fermentum</a:t>
            </a:r>
            <a:endParaRPr>
              <a:solidFill>
                <a:srgbClr val="B7B7B7"/>
              </a:solidFill>
            </a:endParaRPr>
          </a:p>
        </p:txBody>
      </p:sp>
      <p:sp>
        <p:nvSpPr>
          <p:cNvPr id="129" name="Google Shape;129;p13"/>
          <p:cNvSpPr/>
          <p:nvPr/>
        </p:nvSpPr>
        <p:spPr>
          <a:xfrm>
            <a:off x="2192337" y="1779587"/>
            <a:ext cx="8334300" cy="147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600" b="0" i="0" u="none"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elit. Sed tristique fermentum augue vitae sodales. Nam tincidunt varius orci.</a:t>
            </a:r>
            <a:endParaRPr/>
          </a:p>
        </p:txBody>
      </p:sp>
      <p:sp>
        <p:nvSpPr>
          <p:cNvPr id="130" name="Google Shape;130;p13"/>
          <p:cNvSpPr/>
          <p:nvPr/>
        </p:nvSpPr>
        <p:spPr>
          <a:xfrm>
            <a:off x="533400" y="433387"/>
            <a:ext cx="5689600" cy="8588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200" b="1" i="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Business</a:t>
            </a:r>
            <a:r>
              <a:rPr lang="en-US" sz="3200" b="0" i="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Model</a:t>
            </a:r>
            <a:endParaRPr/>
          </a:p>
        </p:txBody>
      </p:sp>
      <p:sp>
        <p:nvSpPr>
          <p:cNvPr id="131" name="Google Shape;131;p13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 b="1">
                <a:solidFill>
                  <a:srgbClr val="B7B7B7"/>
                </a:solidFill>
              </a:rPr>
              <a:t>BUSINESS</a:t>
            </a:r>
            <a:r>
              <a:rPr lang="en-US" sz="3000">
                <a:solidFill>
                  <a:srgbClr val="B7B7B7"/>
                </a:solidFill>
              </a:rPr>
              <a:t> MODEL</a:t>
            </a:r>
            <a:endParaRPr sz="3000" b="1">
              <a:solidFill>
                <a:srgbClr val="B7B7B7"/>
              </a:solidFill>
            </a:endParaRPr>
          </a:p>
        </p:txBody>
      </p:sp>
      <p:cxnSp>
        <p:nvCxnSpPr>
          <p:cNvPr id="132" name="Google Shape;132;p13"/>
          <p:cNvCxnSpPr/>
          <p:nvPr/>
        </p:nvCxnSpPr>
        <p:spPr>
          <a:xfrm>
            <a:off x="500775" y="1023100"/>
            <a:ext cx="3483000" cy="11100"/>
          </a:xfrm>
          <a:prstGeom prst="straightConnector1">
            <a:avLst/>
          </a:prstGeom>
          <a:noFill/>
          <a:ln w="76200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"/>
          <p:cNvSpPr/>
          <p:nvPr/>
        </p:nvSpPr>
        <p:spPr>
          <a:xfrm>
            <a:off x="2753212" y="1577325"/>
            <a:ext cx="8334300" cy="147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600" b="0" i="0" u="none">
                <a:latin typeface="Open Sans"/>
                <a:ea typeface="Open Sans"/>
                <a:cs typeface="Open Sans"/>
                <a:sym typeface="Open Sans"/>
              </a:rPr>
              <a:t>Lorem ipsum dolor sit amet</a:t>
            </a:r>
            <a:endParaRPr/>
          </a:p>
        </p:txBody>
      </p:sp>
      <p:sp>
        <p:nvSpPr>
          <p:cNvPr id="138" name="Google Shape;138;p14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200" b="1" i="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Business</a:t>
            </a:r>
            <a:r>
              <a:rPr lang="en-US" sz="3200" b="0" i="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Model</a:t>
            </a:r>
            <a:endParaRPr/>
          </a:p>
        </p:txBody>
      </p:sp>
      <p:sp>
        <p:nvSpPr>
          <p:cNvPr id="139" name="Google Shape;139;p14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 b="1">
                <a:solidFill>
                  <a:srgbClr val="B7B7B7"/>
                </a:solidFill>
              </a:rPr>
              <a:t>REVENUE FORECAST</a:t>
            </a:r>
            <a:endParaRPr sz="3000" b="1">
              <a:solidFill>
                <a:srgbClr val="B7B7B7"/>
              </a:solidFill>
            </a:endParaRPr>
          </a:p>
        </p:txBody>
      </p:sp>
      <p:cxnSp>
        <p:nvCxnSpPr>
          <p:cNvPr id="140" name="Google Shape;140;p14"/>
          <p:cNvCxnSpPr/>
          <p:nvPr/>
        </p:nvCxnSpPr>
        <p:spPr>
          <a:xfrm>
            <a:off x="500775" y="1023100"/>
            <a:ext cx="4245900" cy="10500"/>
          </a:xfrm>
          <a:prstGeom prst="straightConnector1">
            <a:avLst/>
          </a:prstGeom>
          <a:noFill/>
          <a:ln w="76200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141" name="Google Shape;141;p14"/>
          <p:cNvGraphicFramePr/>
          <p:nvPr/>
        </p:nvGraphicFramePr>
        <p:xfrm>
          <a:off x="1900588" y="3713937"/>
          <a:ext cx="10039500" cy="3775400"/>
        </p:xfrm>
        <a:graphic>
          <a:graphicData uri="http://schemas.openxmlformats.org/drawingml/2006/table">
            <a:tbl>
              <a:tblPr>
                <a:noFill/>
                <a:tableStyleId>{7F4347E8-F1AB-4997-ADE9-3F3292720A89}</a:tableStyleId>
              </a:tblPr>
              <a:tblGrid>
                <a:gridCol w="244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6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6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3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3000" u="none" strike="noStrike" cap="none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>
                          <a:solidFill>
                            <a:srgbClr val="FFFFFF"/>
                          </a:solidFill>
                        </a:rPr>
                        <a:t>201</a:t>
                      </a:r>
                      <a:r>
                        <a:rPr lang="en-US" sz="3000" b="1">
                          <a:solidFill>
                            <a:srgbClr val="FFFFFF"/>
                          </a:solidFill>
                        </a:rPr>
                        <a:t>6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>
                          <a:solidFill>
                            <a:srgbClr val="FFFFFF"/>
                          </a:solidFill>
                        </a:rPr>
                        <a:t>201</a:t>
                      </a:r>
                      <a:r>
                        <a:rPr lang="en-US" sz="3000" b="1">
                          <a:solidFill>
                            <a:srgbClr val="FFFFFF"/>
                          </a:solidFill>
                        </a:rPr>
                        <a:t>7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>
                          <a:solidFill>
                            <a:srgbClr val="FFFFFF"/>
                          </a:solidFill>
                        </a:rPr>
                        <a:t>201</a:t>
                      </a:r>
                      <a:r>
                        <a:rPr lang="en-US" sz="3000" b="1">
                          <a:solidFill>
                            <a:srgbClr val="FFFFFF"/>
                          </a:solidFill>
                        </a:rPr>
                        <a:t>8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>
                          <a:solidFill>
                            <a:srgbClr val="FFFFFF"/>
                          </a:solidFill>
                        </a:rPr>
                        <a:t>20</a:t>
                      </a:r>
                      <a:r>
                        <a:rPr lang="en-US" sz="3000" b="1">
                          <a:solidFill>
                            <a:srgbClr val="FFFFFF"/>
                          </a:solidFill>
                        </a:rPr>
                        <a:t>19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9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38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6A6F"/>
                        </a:buClr>
                        <a:buFont typeface="Open Sans"/>
                        <a:buNone/>
                      </a:pPr>
                      <a:r>
                        <a:rPr lang="en-US" sz="3000">
                          <a:solidFill>
                            <a:srgbClr val="5F6A6F"/>
                          </a:solidFill>
                        </a:rPr>
                        <a:t>Users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66201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/>
                        <a:t>2</a:t>
                      </a:r>
                      <a:r>
                        <a:rPr lang="en-US" sz="3000" b="1"/>
                        <a:t>8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66201"/>
                        </a:buClr>
                        <a:buFont typeface="Open Sans"/>
                        <a:buNone/>
                      </a:pPr>
                      <a:r>
                        <a:rPr lang="en-US" sz="3000" b="1"/>
                        <a:t>131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66201"/>
                        </a:buClr>
                        <a:buFont typeface="Open Sans"/>
                        <a:buNone/>
                      </a:pPr>
                      <a:r>
                        <a:rPr lang="en-US" sz="3000" b="1"/>
                        <a:t>190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66201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/>
                        <a:t>2</a:t>
                      </a:r>
                      <a:r>
                        <a:rPr lang="en-US" sz="3000" b="1"/>
                        <a:t>33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8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7184"/>
                        </a:buClr>
                        <a:buFont typeface="Open Sans"/>
                        <a:buNone/>
                      </a:pPr>
                      <a:r>
                        <a:rPr lang="en-US" sz="3000" u="none" strike="noStrike" cap="none">
                          <a:solidFill>
                            <a:srgbClr val="6C7184"/>
                          </a:solidFill>
                        </a:rPr>
                        <a:t>Revenue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6A6F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>
                          <a:solidFill>
                            <a:srgbClr val="5F6A6F"/>
                          </a:solidFill>
                        </a:rPr>
                        <a:t>$</a:t>
                      </a:r>
                      <a:r>
                        <a:rPr lang="en-US" sz="3000" b="1">
                          <a:solidFill>
                            <a:srgbClr val="5F6A6F"/>
                          </a:solidFill>
                        </a:rPr>
                        <a:t>619K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6A6F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>
                          <a:solidFill>
                            <a:srgbClr val="5F6A6F"/>
                          </a:solidFill>
                        </a:rPr>
                        <a:t>$3.6M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6A6F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>
                          <a:solidFill>
                            <a:srgbClr val="5F6A6F"/>
                          </a:solidFill>
                        </a:rPr>
                        <a:t>$8M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6A6F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>
                          <a:solidFill>
                            <a:srgbClr val="5F6A6F"/>
                          </a:solidFill>
                        </a:rPr>
                        <a:t>$</a:t>
                      </a:r>
                      <a:r>
                        <a:rPr lang="en-US" sz="3000" b="1">
                          <a:solidFill>
                            <a:srgbClr val="5F6A6F"/>
                          </a:solidFill>
                        </a:rPr>
                        <a:t>28.9</a:t>
                      </a:r>
                      <a:r>
                        <a:rPr lang="en-US" sz="3000" b="1" u="none" strike="noStrike" cap="none">
                          <a:solidFill>
                            <a:srgbClr val="5F6A6F"/>
                          </a:solidFill>
                        </a:rPr>
                        <a:t>M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38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6C7184"/>
                        </a:buClr>
                        <a:buFont typeface="Open Sans"/>
                        <a:buNone/>
                      </a:pPr>
                      <a:r>
                        <a:rPr lang="en-US" sz="3000" u="none" strike="noStrike" cap="none">
                          <a:solidFill>
                            <a:srgbClr val="6C7184"/>
                          </a:solidFill>
                        </a:rPr>
                        <a:t>Net income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6A6F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>
                          <a:solidFill>
                            <a:srgbClr val="5F6A6F"/>
                          </a:solidFill>
                        </a:rPr>
                        <a:t>($</a:t>
                      </a:r>
                      <a:r>
                        <a:rPr lang="en-US" sz="3000" b="1">
                          <a:solidFill>
                            <a:srgbClr val="5F6A6F"/>
                          </a:solidFill>
                        </a:rPr>
                        <a:t>900K</a:t>
                      </a:r>
                      <a:r>
                        <a:rPr lang="en-US" sz="3000" b="1" u="none" strike="noStrike" cap="none">
                          <a:solidFill>
                            <a:srgbClr val="5F6A6F"/>
                          </a:solidFill>
                        </a:rPr>
                        <a:t>)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6A6F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>
                          <a:solidFill>
                            <a:srgbClr val="5F6A6F"/>
                          </a:solidFill>
                        </a:rPr>
                        <a:t>($</a:t>
                      </a:r>
                      <a:r>
                        <a:rPr lang="en-US" sz="3000" b="1">
                          <a:solidFill>
                            <a:srgbClr val="5F6A6F"/>
                          </a:solidFill>
                        </a:rPr>
                        <a:t>658K</a:t>
                      </a:r>
                      <a:r>
                        <a:rPr lang="en-US" sz="3000" b="1" u="none" strike="noStrike" cap="none">
                          <a:solidFill>
                            <a:srgbClr val="5F6A6F"/>
                          </a:solidFill>
                        </a:rPr>
                        <a:t>)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6A6F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>
                          <a:solidFill>
                            <a:srgbClr val="5F6A6F"/>
                          </a:solidFill>
                        </a:rPr>
                        <a:t>$</a:t>
                      </a:r>
                      <a:r>
                        <a:rPr lang="en-US" sz="3000" b="1">
                          <a:solidFill>
                            <a:srgbClr val="5F6A6F"/>
                          </a:solidFill>
                        </a:rPr>
                        <a:t>5</a:t>
                      </a:r>
                      <a:r>
                        <a:rPr lang="en-US" sz="3000" b="1" u="none" strike="noStrike" cap="none">
                          <a:solidFill>
                            <a:srgbClr val="5F6A6F"/>
                          </a:solidFill>
                        </a:rPr>
                        <a:t>.7</a:t>
                      </a:r>
                      <a:r>
                        <a:rPr lang="en-US" sz="3000" b="1">
                          <a:solidFill>
                            <a:srgbClr val="5F6A6F"/>
                          </a:solidFill>
                        </a:rPr>
                        <a:t>M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F6A6F"/>
                        </a:buClr>
                        <a:buFont typeface="Open Sans"/>
                        <a:buNone/>
                      </a:pPr>
                      <a:r>
                        <a:rPr lang="en-US" sz="3000" b="1" u="none" strike="noStrike" cap="none">
                          <a:solidFill>
                            <a:srgbClr val="5F6A6F"/>
                          </a:solidFill>
                        </a:rPr>
                        <a:t>$</a:t>
                      </a:r>
                      <a:r>
                        <a:rPr lang="en-US" sz="3000" b="1">
                          <a:solidFill>
                            <a:srgbClr val="5F6A6F"/>
                          </a:solidFill>
                        </a:rPr>
                        <a:t>50</a:t>
                      </a:r>
                      <a:r>
                        <a:rPr lang="en-US" sz="3000" b="1" u="none" strike="noStrike" cap="none">
                          <a:solidFill>
                            <a:srgbClr val="5F6A6F"/>
                          </a:solidFill>
                        </a:rPr>
                        <a:t>M</a:t>
                      </a:r>
                      <a:endParaRPr sz="300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D9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/>
          <p:nvPr/>
        </p:nvSpPr>
        <p:spPr>
          <a:xfrm>
            <a:off x="2613012" y="1471625"/>
            <a:ext cx="8334300" cy="147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600">
                <a:latin typeface="Open Sans"/>
                <a:ea typeface="Open Sans"/>
                <a:cs typeface="Open Sans"/>
                <a:sym typeface="Open Sans"/>
              </a:rPr>
              <a:t>Current investors</a:t>
            </a:r>
            <a:endParaRPr/>
          </a:p>
        </p:txBody>
      </p:sp>
      <p:sp>
        <p:nvSpPr>
          <p:cNvPr id="147" name="Google Shape;147;p15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200" b="1" i="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Business</a:t>
            </a:r>
            <a:r>
              <a:rPr lang="en-US" sz="3200" b="0" i="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Model</a:t>
            </a:r>
            <a:endParaRPr/>
          </a:p>
        </p:txBody>
      </p:sp>
      <p:sp>
        <p:nvSpPr>
          <p:cNvPr id="148" name="Google Shape;148;p15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 b="1">
                <a:solidFill>
                  <a:srgbClr val="B7B7B7"/>
                </a:solidFill>
              </a:rPr>
              <a:t>RAISED TO DATE: </a:t>
            </a:r>
            <a:r>
              <a:rPr lang="en-US" sz="3000">
                <a:solidFill>
                  <a:srgbClr val="B7B7B7"/>
                </a:solidFill>
              </a:rPr>
              <a:t>$100K</a:t>
            </a:r>
            <a:endParaRPr sz="3000">
              <a:solidFill>
                <a:srgbClr val="B7B7B7"/>
              </a:solidFill>
            </a:endParaRPr>
          </a:p>
        </p:txBody>
      </p:sp>
      <p:cxnSp>
        <p:nvCxnSpPr>
          <p:cNvPr id="149" name="Google Shape;149;p15"/>
          <p:cNvCxnSpPr/>
          <p:nvPr/>
        </p:nvCxnSpPr>
        <p:spPr>
          <a:xfrm rot="10800000" flipH="1">
            <a:off x="500775" y="1013500"/>
            <a:ext cx="4506300" cy="9600"/>
          </a:xfrm>
          <a:prstGeom prst="straightConnector1">
            <a:avLst/>
          </a:prstGeom>
          <a:noFill/>
          <a:ln w="76200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0" name="Google Shape;15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707925" y="2684575"/>
            <a:ext cx="571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5248" y="2944913"/>
            <a:ext cx="3561459" cy="168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354975" y="3052387"/>
            <a:ext cx="3136479" cy="147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15"/>
          <p:cNvSpPr/>
          <p:nvPr/>
        </p:nvSpPr>
        <p:spPr>
          <a:xfrm>
            <a:off x="2613012" y="5869925"/>
            <a:ext cx="8334300" cy="1473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600">
                <a:latin typeface="Open Sans"/>
                <a:ea typeface="Open Sans"/>
                <a:cs typeface="Open Sans"/>
                <a:sym typeface="Open Sans"/>
              </a:rPr>
              <a:t>Raising</a:t>
            </a:r>
            <a:endParaRPr/>
          </a:p>
        </p:txBody>
      </p:sp>
      <p:sp>
        <p:nvSpPr>
          <p:cNvPr id="154" name="Google Shape;154;p15"/>
          <p:cNvSpPr/>
          <p:nvPr/>
        </p:nvSpPr>
        <p:spPr>
          <a:xfrm>
            <a:off x="0" y="7202050"/>
            <a:ext cx="13004700" cy="11154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5"/>
          <p:cNvSpPr txBox="1"/>
          <p:nvPr/>
        </p:nvSpPr>
        <p:spPr>
          <a:xfrm>
            <a:off x="3003612" y="7592453"/>
            <a:ext cx="7943700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rgbClr val="FFFFFF"/>
                </a:solidFill>
              </a:rPr>
              <a:t>Raising: </a:t>
            </a:r>
            <a:r>
              <a:rPr lang="en-US" sz="4800" b="1">
                <a:solidFill>
                  <a:srgbClr val="FFFFFF"/>
                </a:solidFill>
              </a:rPr>
              <a:t>$2-$5 Million</a:t>
            </a:r>
            <a:endParaRPr sz="48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6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200" b="1" i="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Business</a:t>
            </a:r>
            <a:r>
              <a:rPr lang="en-US" sz="3200" b="0" i="0" u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 Model</a:t>
            </a:r>
            <a:endParaRPr/>
          </a:p>
        </p:txBody>
      </p:sp>
      <p:sp>
        <p:nvSpPr>
          <p:cNvPr id="161" name="Google Shape;161;p16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 b="1">
                <a:solidFill>
                  <a:srgbClr val="B7B7B7"/>
                </a:solidFill>
              </a:rPr>
              <a:t>USE OF FUNDS</a:t>
            </a:r>
            <a:endParaRPr sz="3000">
              <a:solidFill>
                <a:srgbClr val="B7B7B7"/>
              </a:solidFill>
            </a:endParaRPr>
          </a:p>
        </p:txBody>
      </p:sp>
      <p:cxnSp>
        <p:nvCxnSpPr>
          <p:cNvPr id="162" name="Google Shape;162;p16"/>
          <p:cNvCxnSpPr/>
          <p:nvPr/>
        </p:nvCxnSpPr>
        <p:spPr>
          <a:xfrm rot="10800000" flipH="1">
            <a:off x="500775" y="1013500"/>
            <a:ext cx="2844000" cy="9600"/>
          </a:xfrm>
          <a:prstGeom prst="straightConnector1">
            <a:avLst/>
          </a:prstGeom>
          <a:noFill/>
          <a:ln w="76200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3" name="Google Shape;163;p16"/>
          <p:cNvSpPr/>
          <p:nvPr/>
        </p:nvSpPr>
        <p:spPr>
          <a:xfrm>
            <a:off x="0" y="1526900"/>
            <a:ext cx="13004700" cy="73101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6"/>
          <p:cNvSpPr/>
          <p:nvPr/>
        </p:nvSpPr>
        <p:spPr>
          <a:xfrm rot="10800000">
            <a:off x="6650697" y="2697856"/>
            <a:ext cx="5227200" cy="60279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19050" cap="flat" cmpd="sng">
            <a:solidFill>
              <a:srgbClr val="9FC5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475" tIns="144475" rIns="144475" bIns="1444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6"/>
          <p:cNvSpPr txBox="1"/>
          <p:nvPr/>
        </p:nvSpPr>
        <p:spPr>
          <a:xfrm>
            <a:off x="772480" y="2384498"/>
            <a:ext cx="3817800" cy="59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475" tIns="144475" rIns="144475" bIns="144475" anchor="t" anchorCtr="0">
            <a:noAutofit/>
          </a:bodyPr>
          <a:lstStyle/>
          <a:p>
            <a:pPr marL="723900" marR="0" lvl="0" indent="-546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F6A6F"/>
              </a:buClr>
              <a:buSzPts val="2800"/>
              <a:buFont typeface="Arial"/>
              <a:buChar char="●"/>
            </a:pPr>
            <a:r>
              <a:rPr lang="en-US" sz="2800" i="0" u="none" strike="noStrike" cap="none">
                <a:solidFill>
                  <a:srgbClr val="5F6A6F"/>
                </a:solidFill>
              </a:rPr>
              <a:t>Personnel</a:t>
            </a:r>
            <a:endParaRPr sz="2800"/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800"/>
          </a:p>
          <a:p>
            <a:pPr marL="723900" marR="0" lvl="0" indent="-5461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5F6A6F"/>
              </a:buClr>
              <a:buSzPts val="2800"/>
              <a:buFont typeface="Arial"/>
              <a:buChar char="●"/>
            </a:pPr>
            <a:r>
              <a:rPr lang="en-US" sz="2800" i="0" u="none" strike="noStrike" cap="none">
                <a:solidFill>
                  <a:srgbClr val="5F6A6F"/>
                </a:solidFill>
              </a:rPr>
              <a:t>Marketing</a:t>
            </a:r>
            <a:endParaRPr sz="2800"/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800"/>
          </a:p>
          <a:p>
            <a:pPr marL="723900" marR="0" lvl="0" indent="-5461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5F6A6F"/>
              </a:buClr>
              <a:buSzPts val="2800"/>
              <a:buFont typeface="Arial"/>
              <a:buChar char="●"/>
            </a:pPr>
            <a:r>
              <a:rPr lang="en-US" sz="2800" i="0" u="none" strike="noStrike" cap="none">
                <a:solidFill>
                  <a:srgbClr val="5F6A6F"/>
                </a:solidFill>
              </a:rPr>
              <a:t>Travel</a:t>
            </a:r>
            <a:endParaRPr sz="2800"/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800"/>
          </a:p>
          <a:p>
            <a:pPr marL="723900" marR="0" lvl="0" indent="-5461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rgbClr val="5F6A6F"/>
              </a:buClr>
              <a:buSzPts val="2800"/>
              <a:buFont typeface="Arial"/>
              <a:buChar char="●"/>
            </a:pPr>
            <a:r>
              <a:rPr lang="en-US" sz="2800" i="0" u="none" strike="noStrike" cap="none">
                <a:solidFill>
                  <a:srgbClr val="5F6A6F"/>
                </a:solidFill>
              </a:rPr>
              <a:t>Advertising</a:t>
            </a:r>
            <a:endParaRPr sz="2800"/>
          </a:p>
        </p:txBody>
      </p:sp>
      <p:cxnSp>
        <p:nvCxnSpPr>
          <p:cNvPr id="166" name="Google Shape;166;p16"/>
          <p:cNvCxnSpPr/>
          <p:nvPr/>
        </p:nvCxnSpPr>
        <p:spPr>
          <a:xfrm>
            <a:off x="4590291" y="2713458"/>
            <a:ext cx="4674900" cy="0"/>
          </a:xfrm>
          <a:prstGeom prst="straightConnector1">
            <a:avLst/>
          </a:prstGeom>
          <a:noFill/>
          <a:ln w="19050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7" name="Google Shape;167;p16"/>
          <p:cNvCxnSpPr/>
          <p:nvPr/>
        </p:nvCxnSpPr>
        <p:spPr>
          <a:xfrm>
            <a:off x="4590295" y="4095918"/>
            <a:ext cx="3816900" cy="0"/>
          </a:xfrm>
          <a:prstGeom prst="straightConnector1">
            <a:avLst/>
          </a:prstGeom>
          <a:noFill/>
          <a:ln w="19050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8" name="Google Shape;168;p16"/>
          <p:cNvCxnSpPr/>
          <p:nvPr/>
        </p:nvCxnSpPr>
        <p:spPr>
          <a:xfrm>
            <a:off x="4590295" y="7009091"/>
            <a:ext cx="4634400" cy="0"/>
          </a:xfrm>
          <a:prstGeom prst="straightConnector1">
            <a:avLst/>
          </a:prstGeom>
          <a:noFill/>
          <a:ln w="19050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69" name="Google Shape;169;p16"/>
          <p:cNvCxnSpPr/>
          <p:nvPr/>
        </p:nvCxnSpPr>
        <p:spPr>
          <a:xfrm>
            <a:off x="4590445" y="5653611"/>
            <a:ext cx="3875100" cy="0"/>
          </a:xfrm>
          <a:prstGeom prst="straightConnector1">
            <a:avLst/>
          </a:prstGeom>
          <a:noFill/>
          <a:ln w="19050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7"/>
          <p:cNvSpPr/>
          <p:nvPr/>
        </p:nvSpPr>
        <p:spPr>
          <a:xfrm>
            <a:off x="1058862" y="6383337"/>
            <a:ext cx="35559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2600" b="1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Firstname Lastname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175" name="Google Shape;175;p17"/>
          <p:cNvSpPr/>
          <p:nvPr/>
        </p:nvSpPr>
        <p:spPr>
          <a:xfrm>
            <a:off x="1327150" y="7026275"/>
            <a:ext cx="3019500" cy="65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400" i="0" u="none">
                <a:solidFill>
                  <a:srgbClr val="CCCCCC"/>
                </a:solidFill>
              </a:rPr>
              <a:t>Co-Founder</a:t>
            </a:r>
            <a:endParaRPr>
              <a:solidFill>
                <a:srgbClr val="CCCCCC"/>
              </a:solidFill>
            </a:endParaRPr>
          </a:p>
        </p:txBody>
      </p:sp>
      <p:sp>
        <p:nvSpPr>
          <p:cNvPr id="176" name="Google Shape;176;p17"/>
          <p:cNvSpPr/>
          <p:nvPr/>
        </p:nvSpPr>
        <p:spPr>
          <a:xfrm>
            <a:off x="4886325" y="6383337"/>
            <a:ext cx="35559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2600" b="1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Firstname Lastname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177" name="Google Shape;177;p17"/>
          <p:cNvSpPr/>
          <p:nvPr/>
        </p:nvSpPr>
        <p:spPr>
          <a:xfrm>
            <a:off x="5154612" y="7026275"/>
            <a:ext cx="3019500" cy="65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400" i="0" u="none">
                <a:solidFill>
                  <a:srgbClr val="CCCCCC"/>
                </a:solidFill>
              </a:rPr>
              <a:t>Co-Founder</a:t>
            </a:r>
            <a:endParaRPr>
              <a:solidFill>
                <a:srgbClr val="CCCCCC"/>
              </a:solidFill>
            </a:endParaRPr>
          </a:p>
        </p:txBody>
      </p:sp>
      <p:sp>
        <p:nvSpPr>
          <p:cNvPr id="178" name="Google Shape;178;p17"/>
          <p:cNvSpPr/>
          <p:nvPr/>
        </p:nvSpPr>
        <p:spPr>
          <a:xfrm>
            <a:off x="8856662" y="6383337"/>
            <a:ext cx="35559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2600" b="1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Firstname Lastname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179" name="Google Shape;179;p17"/>
          <p:cNvSpPr/>
          <p:nvPr/>
        </p:nvSpPr>
        <p:spPr>
          <a:xfrm>
            <a:off x="9110662" y="7026275"/>
            <a:ext cx="3017700" cy="65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400" i="0" u="none">
                <a:solidFill>
                  <a:srgbClr val="CCCCCC"/>
                </a:solidFill>
              </a:rPr>
              <a:t>Co-Founder</a:t>
            </a:r>
            <a:endParaRPr>
              <a:solidFill>
                <a:srgbClr val="CCCCCC"/>
              </a:solidFill>
            </a:endParaRPr>
          </a:p>
        </p:txBody>
      </p:sp>
      <p:sp>
        <p:nvSpPr>
          <p:cNvPr id="180" name="Google Shape;180;p17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>
                <a:solidFill>
                  <a:srgbClr val="B7B7B7"/>
                </a:solidFill>
              </a:rPr>
              <a:t>MANAGEMENT</a:t>
            </a:r>
            <a:r>
              <a:rPr lang="en-US" sz="3000" b="1">
                <a:solidFill>
                  <a:srgbClr val="B7B7B7"/>
                </a:solidFill>
              </a:rPr>
              <a:t> TEAM</a:t>
            </a:r>
            <a:endParaRPr sz="3000" b="1">
              <a:solidFill>
                <a:srgbClr val="B7B7B7"/>
              </a:solidFill>
            </a:endParaRPr>
          </a:p>
        </p:txBody>
      </p:sp>
      <p:cxnSp>
        <p:nvCxnSpPr>
          <p:cNvPr id="181" name="Google Shape;181;p17"/>
          <p:cNvCxnSpPr/>
          <p:nvPr/>
        </p:nvCxnSpPr>
        <p:spPr>
          <a:xfrm>
            <a:off x="500775" y="1023100"/>
            <a:ext cx="3925500" cy="10500"/>
          </a:xfrm>
          <a:prstGeom prst="straightConnector1">
            <a:avLst/>
          </a:prstGeom>
          <a:noFill/>
          <a:ln w="76200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82" name="Google Shape;1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5800" y="3471613"/>
            <a:ext cx="2502210" cy="2502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13250" y="3471600"/>
            <a:ext cx="2502200" cy="250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240700" y="3471600"/>
            <a:ext cx="2502200" cy="250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"/>
          <p:cNvSpPr/>
          <p:nvPr/>
        </p:nvSpPr>
        <p:spPr>
          <a:xfrm>
            <a:off x="1058862" y="6383337"/>
            <a:ext cx="35559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2600" b="1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Firstname Lastname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190" name="Google Shape;190;p18"/>
          <p:cNvSpPr/>
          <p:nvPr/>
        </p:nvSpPr>
        <p:spPr>
          <a:xfrm>
            <a:off x="1327150" y="7026275"/>
            <a:ext cx="3019500" cy="65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400">
                <a:solidFill>
                  <a:srgbClr val="CCCCCC"/>
                </a:solidFill>
              </a:rPr>
              <a:t>Advisor</a:t>
            </a:r>
            <a:endParaRPr>
              <a:solidFill>
                <a:srgbClr val="CCCCCC"/>
              </a:solidFill>
            </a:endParaRPr>
          </a:p>
        </p:txBody>
      </p:sp>
      <p:sp>
        <p:nvSpPr>
          <p:cNvPr id="191" name="Google Shape;191;p18"/>
          <p:cNvSpPr/>
          <p:nvPr/>
        </p:nvSpPr>
        <p:spPr>
          <a:xfrm>
            <a:off x="4886325" y="6383337"/>
            <a:ext cx="35559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2600" b="1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Firstname Lastname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192" name="Google Shape;192;p18"/>
          <p:cNvSpPr/>
          <p:nvPr/>
        </p:nvSpPr>
        <p:spPr>
          <a:xfrm>
            <a:off x="5154612" y="7026275"/>
            <a:ext cx="3019500" cy="65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400">
                <a:solidFill>
                  <a:srgbClr val="CCCCCC"/>
                </a:solidFill>
              </a:rPr>
              <a:t>Advisor</a:t>
            </a:r>
            <a:endParaRPr>
              <a:solidFill>
                <a:srgbClr val="CCCCCC"/>
              </a:solidFill>
            </a:endParaRPr>
          </a:p>
        </p:txBody>
      </p:sp>
      <p:sp>
        <p:nvSpPr>
          <p:cNvPr id="193" name="Google Shape;193;p18"/>
          <p:cNvSpPr/>
          <p:nvPr/>
        </p:nvSpPr>
        <p:spPr>
          <a:xfrm>
            <a:off x="8856662" y="6383337"/>
            <a:ext cx="35559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2600" b="1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Firstname Lastname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194" name="Google Shape;194;p18"/>
          <p:cNvSpPr/>
          <p:nvPr/>
        </p:nvSpPr>
        <p:spPr>
          <a:xfrm>
            <a:off x="9110662" y="7026275"/>
            <a:ext cx="3017700" cy="65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400">
                <a:solidFill>
                  <a:srgbClr val="CCCCCC"/>
                </a:solidFill>
              </a:rPr>
              <a:t>Advisor</a:t>
            </a:r>
            <a:endParaRPr>
              <a:solidFill>
                <a:srgbClr val="CCCCCC"/>
              </a:solidFill>
            </a:endParaRPr>
          </a:p>
        </p:txBody>
      </p:sp>
      <p:sp>
        <p:nvSpPr>
          <p:cNvPr id="195" name="Google Shape;195;p18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 b="1">
                <a:solidFill>
                  <a:srgbClr val="B7B7B7"/>
                </a:solidFill>
              </a:rPr>
              <a:t>ADVISORS</a:t>
            </a:r>
            <a:endParaRPr sz="3000" b="1">
              <a:solidFill>
                <a:srgbClr val="B7B7B7"/>
              </a:solidFill>
            </a:endParaRPr>
          </a:p>
        </p:txBody>
      </p:sp>
      <p:cxnSp>
        <p:nvCxnSpPr>
          <p:cNvPr id="196" name="Google Shape;196;p18"/>
          <p:cNvCxnSpPr/>
          <p:nvPr/>
        </p:nvCxnSpPr>
        <p:spPr>
          <a:xfrm rot="10800000" flipH="1">
            <a:off x="500775" y="1013500"/>
            <a:ext cx="1942500" cy="9600"/>
          </a:xfrm>
          <a:prstGeom prst="straightConnector1">
            <a:avLst/>
          </a:prstGeom>
          <a:noFill/>
          <a:ln w="76200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7" name="Google Shape;1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3625" y="3359877"/>
            <a:ext cx="2666350" cy="266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69227" y="3359875"/>
            <a:ext cx="2666350" cy="266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286325" y="3359875"/>
            <a:ext cx="2666350" cy="266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9"/>
          <p:cNvSpPr/>
          <p:nvPr/>
        </p:nvSpPr>
        <p:spPr>
          <a:xfrm>
            <a:off x="3397250" y="6348412"/>
            <a:ext cx="6964500" cy="1390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900" b="0" i="0" u="none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Let’s talk: </a:t>
            </a:r>
            <a:r>
              <a:rPr lang="en-US" sz="3900" b="0" i="0" u="sng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info@XYZ.com</a:t>
            </a:r>
            <a:endParaRPr sz="3900" b="0" i="0">
              <a:solidFill>
                <a:srgbClr val="0000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900">
                <a:solidFill>
                  <a:srgbClr val="0000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               </a:t>
            </a:r>
            <a:endParaRPr sz="3900">
              <a:solidFill>
                <a:srgbClr val="0000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5" name="Google Shape;205;p19"/>
          <p:cNvSpPr/>
          <p:nvPr/>
        </p:nvSpPr>
        <p:spPr>
          <a:xfrm>
            <a:off x="2997200" y="5721350"/>
            <a:ext cx="6964500" cy="860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900" b="1" i="0" u="none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We are fundraising</a:t>
            </a:r>
            <a:endParaRPr>
              <a:solidFill>
                <a:srgbClr val="B7B7B7"/>
              </a:solidFill>
            </a:endParaRPr>
          </a:p>
        </p:txBody>
      </p:sp>
      <p:sp>
        <p:nvSpPr>
          <p:cNvPr id="206" name="Google Shape;206;p19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 b="1" dirty="0">
                <a:solidFill>
                  <a:srgbClr val="B7B7B7"/>
                </a:solidFill>
              </a:rPr>
              <a:t>CONTACT</a:t>
            </a:r>
            <a:r>
              <a:rPr lang="en-US" sz="3000" dirty="0">
                <a:solidFill>
                  <a:srgbClr val="B7B7B7"/>
                </a:solidFill>
              </a:rPr>
              <a:t> US</a:t>
            </a:r>
            <a:endParaRPr sz="3000" b="1" dirty="0">
              <a:solidFill>
                <a:srgbClr val="B7B7B7"/>
              </a:solidFill>
            </a:endParaRPr>
          </a:p>
        </p:txBody>
      </p:sp>
      <p:cxnSp>
        <p:nvCxnSpPr>
          <p:cNvPr id="207" name="Google Shape;207;p19"/>
          <p:cNvCxnSpPr/>
          <p:nvPr/>
        </p:nvCxnSpPr>
        <p:spPr>
          <a:xfrm>
            <a:off x="500775" y="1023100"/>
            <a:ext cx="2559300" cy="0"/>
          </a:xfrm>
          <a:prstGeom prst="straightConnector1">
            <a:avLst/>
          </a:prstGeom>
          <a:noFill/>
          <a:ln w="76200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8" name="Google Shape;208;p19"/>
          <p:cNvSpPr/>
          <p:nvPr/>
        </p:nvSpPr>
        <p:spPr>
          <a:xfrm>
            <a:off x="5321761" y="2184100"/>
            <a:ext cx="2315400" cy="23667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9"/>
          <p:cNvSpPr txBox="1"/>
          <p:nvPr/>
        </p:nvSpPr>
        <p:spPr>
          <a:xfrm>
            <a:off x="5519400" y="2916175"/>
            <a:ext cx="1960200" cy="23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/>
              <a:t>LOGO</a:t>
            </a:r>
            <a:endParaRPr sz="4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5;p19">
            <a:extLst>
              <a:ext uri="{FF2B5EF4-FFF2-40B4-BE49-F238E27FC236}">
                <a16:creationId xmlns:a16="http://schemas.microsoft.com/office/drawing/2014/main" id="{29BE48D6-8242-061D-CBB7-DB70D069E332}"/>
              </a:ext>
            </a:extLst>
          </p:cNvPr>
          <p:cNvSpPr/>
          <p:nvPr/>
        </p:nvSpPr>
        <p:spPr>
          <a:xfrm>
            <a:off x="1913467" y="2866998"/>
            <a:ext cx="10634133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500" b="1" dirty="0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To Get all latest Updates from Startup World, Join our </a:t>
            </a:r>
            <a:r>
              <a:rPr lang="en-US" sz="2500" b="1" dirty="0" err="1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WhatsAapp</a:t>
            </a:r>
            <a:r>
              <a:rPr lang="en-US" sz="2500" b="1" dirty="0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 Group, over 9000 has joined </a:t>
            </a:r>
            <a:r>
              <a:rPr lang="en-US" sz="2500" b="1" dirty="0">
                <a:solidFill>
                  <a:srgbClr val="B7B7B7"/>
                </a:solidFill>
                <a:latin typeface="Open Sans"/>
                <a:ea typeface="Open Sans"/>
                <a:cs typeface="Open Sans"/>
                <a:sym typeface="Wingdings" pitchFamily="2" charset="2"/>
              </a:rPr>
              <a:t> </a:t>
            </a:r>
            <a:endParaRPr sz="2500" dirty="0">
              <a:solidFill>
                <a:srgbClr val="B7B7B7"/>
              </a:solidFill>
            </a:endParaRPr>
          </a:p>
        </p:txBody>
      </p:sp>
      <p:sp>
        <p:nvSpPr>
          <p:cNvPr id="5" name="Google Shape;206;p19">
            <a:extLst>
              <a:ext uri="{FF2B5EF4-FFF2-40B4-BE49-F238E27FC236}">
                <a16:creationId xmlns:a16="http://schemas.microsoft.com/office/drawing/2014/main" id="{D1217F15-6E3B-14F0-0E5E-C283E6AE1ABD}"/>
              </a:ext>
            </a:extLst>
          </p:cNvPr>
          <p:cNvSpPr/>
          <p:nvPr/>
        </p:nvSpPr>
        <p:spPr>
          <a:xfrm>
            <a:off x="1710858" y="756867"/>
            <a:ext cx="9024083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 b="1" dirty="0">
                <a:solidFill>
                  <a:srgbClr val="B7B7B7"/>
                </a:solidFill>
              </a:rPr>
              <a:t>Delete this slide while making the deck </a:t>
            </a:r>
            <a:r>
              <a:rPr lang="en-US" sz="3000" b="1" dirty="0">
                <a:solidFill>
                  <a:srgbClr val="B7B7B7"/>
                </a:solidFill>
                <a:sym typeface="Wingdings" pitchFamily="2" charset="2"/>
              </a:rPr>
              <a:t> </a:t>
            </a:r>
            <a:endParaRPr sz="3000" b="1" dirty="0">
              <a:solidFill>
                <a:srgbClr val="B7B7B7"/>
              </a:solidFill>
            </a:endParaRPr>
          </a:p>
        </p:txBody>
      </p:sp>
      <p:cxnSp>
        <p:nvCxnSpPr>
          <p:cNvPr id="6" name="Google Shape;207;p19">
            <a:extLst>
              <a:ext uri="{FF2B5EF4-FFF2-40B4-BE49-F238E27FC236}">
                <a16:creationId xmlns:a16="http://schemas.microsoft.com/office/drawing/2014/main" id="{59DC45CC-6BEC-AB70-3657-6B73D66A2C46}"/>
              </a:ext>
            </a:extLst>
          </p:cNvPr>
          <p:cNvCxnSpPr/>
          <p:nvPr/>
        </p:nvCxnSpPr>
        <p:spPr>
          <a:xfrm>
            <a:off x="4943250" y="2276167"/>
            <a:ext cx="2559300" cy="0"/>
          </a:xfrm>
          <a:prstGeom prst="straightConnector1">
            <a:avLst/>
          </a:prstGeom>
          <a:noFill/>
          <a:ln w="76200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A0038AE-E77A-553D-66A3-1094E345BE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669" t="25840" r="1267" b="19073"/>
          <a:stretch/>
        </p:blipFill>
        <p:spPr>
          <a:xfrm>
            <a:off x="378773" y="4306175"/>
            <a:ext cx="1402077" cy="1393734"/>
          </a:xfrm>
          <a:prstGeom prst="rect">
            <a:avLst/>
          </a:prstGeom>
        </p:spPr>
      </p:pic>
      <p:sp>
        <p:nvSpPr>
          <p:cNvPr id="9" name="Google Shape;205;p19">
            <a:extLst>
              <a:ext uri="{FF2B5EF4-FFF2-40B4-BE49-F238E27FC236}">
                <a16:creationId xmlns:a16="http://schemas.microsoft.com/office/drawing/2014/main" id="{C57CC12A-662D-E056-741C-77BDDF8F2775}"/>
              </a:ext>
            </a:extLst>
          </p:cNvPr>
          <p:cNvSpPr/>
          <p:nvPr/>
        </p:nvSpPr>
        <p:spPr>
          <a:xfrm>
            <a:off x="1913467" y="4573592"/>
            <a:ext cx="10634133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500" b="1" dirty="0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Join our WhatsApp community and network with like-minded people, 900+ already interacting in daily basis</a:t>
            </a:r>
            <a:endParaRPr sz="2500" dirty="0">
              <a:solidFill>
                <a:srgbClr val="B7B7B7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65DBAB1-9628-D506-292B-781E90BFBB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849" t="38501" r="22532" b="36285"/>
          <a:stretch/>
        </p:blipFill>
        <p:spPr>
          <a:xfrm>
            <a:off x="308781" y="2496628"/>
            <a:ext cx="1542063" cy="1599639"/>
          </a:xfrm>
          <a:prstGeom prst="rect">
            <a:avLst/>
          </a:prstGeom>
        </p:spPr>
      </p:pic>
      <p:sp>
        <p:nvSpPr>
          <p:cNvPr id="17" name="Google Shape;206;p19">
            <a:extLst>
              <a:ext uri="{FF2B5EF4-FFF2-40B4-BE49-F238E27FC236}">
                <a16:creationId xmlns:a16="http://schemas.microsoft.com/office/drawing/2014/main" id="{9A70B412-15BF-E89C-07B2-8D5A9E176ED1}"/>
              </a:ext>
            </a:extLst>
          </p:cNvPr>
          <p:cNvSpPr/>
          <p:nvPr/>
        </p:nvSpPr>
        <p:spPr>
          <a:xfrm>
            <a:off x="1710858" y="1417267"/>
            <a:ext cx="9024083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 b="1" dirty="0">
                <a:solidFill>
                  <a:srgbClr val="B7B7B7"/>
                </a:solidFill>
              </a:rPr>
              <a:t>But First Join our Network</a:t>
            </a:r>
            <a:endParaRPr sz="3000" b="1" dirty="0">
              <a:solidFill>
                <a:srgbClr val="B7B7B7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66D023A-A5DB-7F29-02F7-EC4480743EB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6121" t="38463" r="24442" b="38463"/>
          <a:stretch/>
        </p:blipFill>
        <p:spPr>
          <a:xfrm>
            <a:off x="378773" y="6208143"/>
            <a:ext cx="1402078" cy="141673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98028E-31ED-15FD-01BF-4F68EB3C42E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2047" t="27137" r="14042" b="37841"/>
          <a:stretch/>
        </p:blipFill>
        <p:spPr>
          <a:xfrm>
            <a:off x="297527" y="8112375"/>
            <a:ext cx="1358064" cy="1393734"/>
          </a:xfrm>
          <a:prstGeom prst="rect">
            <a:avLst/>
          </a:prstGeom>
        </p:spPr>
      </p:pic>
      <p:sp>
        <p:nvSpPr>
          <p:cNvPr id="22" name="Google Shape;205;p19">
            <a:extLst>
              <a:ext uri="{FF2B5EF4-FFF2-40B4-BE49-F238E27FC236}">
                <a16:creationId xmlns:a16="http://schemas.microsoft.com/office/drawing/2014/main" id="{EED3FF55-0687-BDEF-5EB9-560C09A20257}"/>
              </a:ext>
            </a:extLst>
          </p:cNvPr>
          <p:cNvSpPr/>
          <p:nvPr/>
        </p:nvSpPr>
        <p:spPr>
          <a:xfrm>
            <a:off x="1913467" y="6487058"/>
            <a:ext cx="10634133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500" b="1" dirty="0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Join our WhatsApp group for latest Startup events and Meetup updates</a:t>
            </a:r>
            <a:endParaRPr sz="2500" dirty="0">
              <a:solidFill>
                <a:srgbClr val="B7B7B7"/>
              </a:solidFill>
            </a:endParaRPr>
          </a:p>
        </p:txBody>
      </p:sp>
      <p:sp>
        <p:nvSpPr>
          <p:cNvPr id="23" name="Google Shape;205;p19">
            <a:extLst>
              <a:ext uri="{FF2B5EF4-FFF2-40B4-BE49-F238E27FC236}">
                <a16:creationId xmlns:a16="http://schemas.microsoft.com/office/drawing/2014/main" id="{FCCF9973-A139-81E4-9476-1A0FA482EBB9}"/>
              </a:ext>
            </a:extLst>
          </p:cNvPr>
          <p:cNvSpPr/>
          <p:nvPr/>
        </p:nvSpPr>
        <p:spPr>
          <a:xfrm>
            <a:off x="1913467" y="8228623"/>
            <a:ext cx="10634133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500" b="1" dirty="0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Join our Instagram page and get some really amazing news, memes, videos and more interesting things, over 10 million reach – are you missing something, checkout </a:t>
            </a:r>
            <a:r>
              <a:rPr lang="en-US" sz="2500" b="1" dirty="0">
                <a:solidFill>
                  <a:srgbClr val="B7B7B7"/>
                </a:solidFill>
                <a:latin typeface="Open Sans"/>
                <a:ea typeface="Open Sans"/>
                <a:cs typeface="Open Sans"/>
                <a:sym typeface="Wingdings" pitchFamily="2" charset="2"/>
              </a:rPr>
              <a:t> </a:t>
            </a:r>
            <a:endParaRPr sz="2500" dirty="0">
              <a:solidFill>
                <a:srgbClr val="B7B7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4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2146300" y="2693987"/>
            <a:ext cx="8710612" cy="50673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19994"/>
                </a:lnTo>
                <a:lnTo>
                  <a:pt x="0" y="119994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600">
                <a:solidFill>
                  <a:srgbClr val="666666"/>
                </a:solidFill>
              </a:rPr>
              <a:t>Describe the pain points of your customer. </a:t>
            </a:r>
            <a:endParaRPr sz="2600">
              <a:solidFill>
                <a:srgbClr val="666666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endParaRPr sz="2600">
              <a:solidFill>
                <a:srgbClr val="666666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600">
                <a:solidFill>
                  <a:srgbClr val="666666"/>
                </a:solidFill>
              </a:rPr>
              <a:t>How is this addressed today and what are the shortcomings to current solutions.</a:t>
            </a:r>
            <a:endParaRPr sz="2600" b="0" i="0" u="none">
              <a:solidFill>
                <a:srgbClr val="666666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endParaRPr sz="2600" b="0" i="0" u="none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B45F06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>
                <a:solidFill>
                  <a:srgbClr val="999999"/>
                </a:solidFill>
              </a:rPr>
              <a:t>THE </a:t>
            </a:r>
            <a:r>
              <a:rPr lang="en-US" sz="3000" b="1">
                <a:solidFill>
                  <a:srgbClr val="999999"/>
                </a:solidFill>
              </a:rPr>
              <a:t>PROBLEM</a:t>
            </a:r>
            <a:endParaRPr sz="3000" b="1">
              <a:solidFill>
                <a:srgbClr val="999999"/>
              </a:solidFill>
            </a:endParaRPr>
          </a:p>
        </p:txBody>
      </p:sp>
      <p:cxnSp>
        <p:nvCxnSpPr>
          <p:cNvPr id="28" name="Google Shape;28;p4"/>
          <p:cNvCxnSpPr/>
          <p:nvPr/>
        </p:nvCxnSpPr>
        <p:spPr>
          <a:xfrm>
            <a:off x="576975" y="1023100"/>
            <a:ext cx="2711100" cy="13200"/>
          </a:xfrm>
          <a:prstGeom prst="straightConnector1">
            <a:avLst/>
          </a:prstGeom>
          <a:noFill/>
          <a:ln w="76200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/>
          <p:nvPr/>
        </p:nvSpPr>
        <p:spPr>
          <a:xfrm>
            <a:off x="2187575" y="2481262"/>
            <a:ext cx="8628062" cy="20256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3000" b="1" i="0" u="none">
                <a:latin typeface="Open Sans"/>
                <a:ea typeface="Open Sans"/>
                <a:cs typeface="Open Sans"/>
                <a:sym typeface="Open Sans"/>
              </a:rPr>
              <a:t>Lorem ipsum dolor sit amet, consectetur adipiscing elit:</a:t>
            </a:r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2774950" y="4191000"/>
            <a:ext cx="7974012" cy="38052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06375" marR="0" lvl="0" indent="-206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Sed tristique fermentum augue vitae sodales.</a:t>
            </a: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06375" marR="0" lvl="0" indent="-206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06375" marR="0" lvl="0" indent="-206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Nam tincidunt varius orci.</a:t>
            </a: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06375" marR="0" lvl="0" indent="-206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06375" marR="0" lvl="0" indent="-2063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Aliquam sit amet nibh eleifend, mollis mi vel, suscipit tellus. 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35" name="Google Shape;35;p5"/>
          <p:cNvSpPr/>
          <p:nvPr/>
        </p:nvSpPr>
        <p:spPr>
          <a:xfrm>
            <a:off x="533400" y="433375"/>
            <a:ext cx="81489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B45F06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>
                <a:solidFill>
                  <a:srgbClr val="999999"/>
                </a:solidFill>
              </a:rPr>
              <a:t>THE </a:t>
            </a:r>
            <a:r>
              <a:rPr lang="en-US" sz="3000" b="1">
                <a:solidFill>
                  <a:srgbClr val="999999"/>
                </a:solidFill>
              </a:rPr>
              <a:t>SOLUTION</a:t>
            </a:r>
            <a:endParaRPr sz="3000" b="1">
              <a:solidFill>
                <a:srgbClr val="999999"/>
              </a:solidFill>
            </a:endParaRPr>
          </a:p>
        </p:txBody>
      </p:sp>
      <p:cxnSp>
        <p:nvCxnSpPr>
          <p:cNvPr id="36" name="Google Shape;36;p5"/>
          <p:cNvCxnSpPr/>
          <p:nvPr/>
        </p:nvCxnSpPr>
        <p:spPr>
          <a:xfrm>
            <a:off x="576975" y="1023100"/>
            <a:ext cx="2827800" cy="10500"/>
          </a:xfrm>
          <a:prstGeom prst="straightConnector1">
            <a:avLst/>
          </a:prstGeom>
          <a:noFill/>
          <a:ln w="76200" cap="flat" cmpd="sng">
            <a:solidFill>
              <a:srgbClr val="999999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563562" y="6200775"/>
            <a:ext cx="3278100" cy="7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3800" b="1" i="0" u="none">
                <a:latin typeface="Open Sans"/>
                <a:ea typeface="Open Sans"/>
                <a:cs typeface="Open Sans"/>
                <a:sym typeface="Open Sans"/>
              </a:rPr>
              <a:t>$1B</a:t>
            </a:r>
            <a:endParaRPr/>
          </a:p>
        </p:txBody>
      </p:sp>
      <p:sp>
        <p:nvSpPr>
          <p:cNvPr id="42" name="Google Shape;42;p6"/>
          <p:cNvSpPr/>
          <p:nvPr/>
        </p:nvSpPr>
        <p:spPr>
          <a:xfrm>
            <a:off x="563562" y="6956425"/>
            <a:ext cx="3278100" cy="105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1800" b="0" i="0" u="none">
                <a:solidFill>
                  <a:srgbClr val="666666"/>
                </a:solidFill>
              </a:rPr>
              <a:t>Lorem ipsum dolor sit amet, consectetur adipiscing elit. Sed tristique fermentum</a:t>
            </a:r>
            <a:endParaRPr sz="1800">
              <a:solidFill>
                <a:srgbClr val="666666"/>
              </a:solidFill>
            </a:endParaRPr>
          </a:p>
        </p:txBody>
      </p:sp>
      <p:sp>
        <p:nvSpPr>
          <p:cNvPr id="43" name="Google Shape;43;p6"/>
          <p:cNvSpPr/>
          <p:nvPr/>
        </p:nvSpPr>
        <p:spPr>
          <a:xfrm>
            <a:off x="4144962" y="6200775"/>
            <a:ext cx="3278100" cy="7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3800" b="1" i="0" u="none">
                <a:latin typeface="Open Sans"/>
                <a:ea typeface="Open Sans"/>
                <a:cs typeface="Open Sans"/>
                <a:sym typeface="Open Sans"/>
              </a:rPr>
              <a:t>$</a:t>
            </a:r>
            <a:r>
              <a:rPr lang="en-US" sz="3800" b="1">
                <a:latin typeface="Open Sans"/>
                <a:ea typeface="Open Sans"/>
                <a:cs typeface="Open Sans"/>
                <a:sym typeface="Open Sans"/>
              </a:rPr>
              <a:t>2B</a:t>
            </a:r>
            <a:endParaRPr/>
          </a:p>
        </p:txBody>
      </p:sp>
      <p:sp>
        <p:nvSpPr>
          <p:cNvPr id="44" name="Google Shape;44;p6"/>
          <p:cNvSpPr/>
          <p:nvPr/>
        </p:nvSpPr>
        <p:spPr>
          <a:xfrm>
            <a:off x="8020050" y="1370012"/>
            <a:ext cx="4387850" cy="438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02419" y="17567"/>
                </a:moveTo>
                <a:cubicBezTo>
                  <a:pt x="125847" y="41002"/>
                  <a:pt x="125847" y="78985"/>
                  <a:pt x="102419" y="102419"/>
                </a:cubicBezTo>
                <a:cubicBezTo>
                  <a:pt x="78985" y="125847"/>
                  <a:pt x="41002" y="125847"/>
                  <a:pt x="17567" y="102419"/>
                </a:cubicBezTo>
                <a:cubicBezTo>
                  <a:pt x="-5860" y="78985"/>
                  <a:pt x="-5860" y="41002"/>
                  <a:pt x="17567" y="17567"/>
                </a:cubicBezTo>
                <a:cubicBezTo>
                  <a:pt x="41002" y="-5860"/>
                  <a:pt x="78985" y="-5860"/>
                  <a:pt x="102419" y="17567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EFEFE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533400" y="433387"/>
            <a:ext cx="5689600" cy="8588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B7B7B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>
                <a:solidFill>
                  <a:srgbClr val="999999"/>
                </a:solidFill>
              </a:rPr>
              <a:t>THE </a:t>
            </a:r>
            <a:r>
              <a:rPr lang="en-US" sz="3000" b="1">
                <a:solidFill>
                  <a:srgbClr val="999999"/>
                </a:solidFill>
              </a:rPr>
              <a:t>MARKET SIZE</a:t>
            </a:r>
            <a:endParaRPr sz="3000" b="1">
              <a:solidFill>
                <a:srgbClr val="999999"/>
              </a:solidFill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8540750" y="6213475"/>
            <a:ext cx="3279900" cy="7635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5B"/>
              </a:buClr>
              <a:buFont typeface="Open Sans"/>
              <a:buNone/>
            </a:pPr>
            <a:r>
              <a:rPr lang="en-US" sz="3800" b="1" i="0" u="none">
                <a:latin typeface="Open Sans"/>
                <a:ea typeface="Open Sans"/>
                <a:cs typeface="Open Sans"/>
                <a:sym typeface="Open Sans"/>
              </a:rPr>
              <a:t>$</a:t>
            </a:r>
            <a:r>
              <a:rPr lang="en-US" sz="3800" b="1">
                <a:latin typeface="Open Sans"/>
                <a:ea typeface="Open Sans"/>
                <a:cs typeface="Open Sans"/>
                <a:sym typeface="Open Sans"/>
              </a:rPr>
              <a:t>3B</a:t>
            </a:r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4373562" y="2959100"/>
            <a:ext cx="2820987" cy="2820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02419" y="17567"/>
                </a:moveTo>
                <a:cubicBezTo>
                  <a:pt x="125853" y="41002"/>
                  <a:pt x="125853" y="78985"/>
                  <a:pt x="102419" y="102419"/>
                </a:cubicBezTo>
                <a:cubicBezTo>
                  <a:pt x="78985" y="125853"/>
                  <a:pt x="41002" y="125853"/>
                  <a:pt x="17567" y="102419"/>
                </a:cubicBezTo>
                <a:cubicBezTo>
                  <a:pt x="-5860" y="78985"/>
                  <a:pt x="-5860" y="41002"/>
                  <a:pt x="17567" y="17567"/>
                </a:cubicBezTo>
                <a:cubicBezTo>
                  <a:pt x="41002" y="-5860"/>
                  <a:pt x="78985" y="-5860"/>
                  <a:pt x="102419" y="17567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EFEFE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8" name="Google Shape;48;p6"/>
          <p:cNvSpPr/>
          <p:nvPr/>
        </p:nvSpPr>
        <p:spPr>
          <a:xfrm>
            <a:off x="1512887" y="4391025"/>
            <a:ext cx="1379537" cy="13811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02419" y="17567"/>
                </a:moveTo>
                <a:cubicBezTo>
                  <a:pt x="125847" y="41002"/>
                  <a:pt x="125847" y="78985"/>
                  <a:pt x="102419" y="102419"/>
                </a:cubicBezTo>
                <a:cubicBezTo>
                  <a:pt x="78985" y="125847"/>
                  <a:pt x="41002" y="125847"/>
                  <a:pt x="17567" y="102419"/>
                </a:cubicBezTo>
                <a:cubicBezTo>
                  <a:pt x="-5860" y="78985"/>
                  <a:pt x="-5860" y="41002"/>
                  <a:pt x="17567" y="17567"/>
                </a:cubicBezTo>
                <a:cubicBezTo>
                  <a:pt x="41002" y="-5860"/>
                  <a:pt x="78985" y="-5860"/>
                  <a:pt x="102419" y="17567"/>
                </a:cubicBezTo>
                <a:close/>
              </a:path>
            </a:pathLst>
          </a:custGeom>
          <a:solidFill>
            <a:srgbClr val="EFEFE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EFEFE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9" name="Google Shape;49;p6"/>
          <p:cNvSpPr/>
          <p:nvPr/>
        </p:nvSpPr>
        <p:spPr>
          <a:xfrm>
            <a:off x="4144962" y="6956425"/>
            <a:ext cx="3278100" cy="105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1800" b="0" i="0" u="none">
                <a:solidFill>
                  <a:srgbClr val="666666"/>
                </a:solidFill>
              </a:rPr>
              <a:t>Lorem ipsum dolor sit amet, consectetur adipiscing elit. Sed tristique fermentum</a:t>
            </a:r>
            <a:endParaRPr sz="1800">
              <a:solidFill>
                <a:srgbClr val="666666"/>
              </a:solidFill>
            </a:endParaRPr>
          </a:p>
        </p:txBody>
      </p:sp>
      <p:sp>
        <p:nvSpPr>
          <p:cNvPr id="50" name="Google Shape;50;p6"/>
          <p:cNvSpPr/>
          <p:nvPr/>
        </p:nvSpPr>
        <p:spPr>
          <a:xfrm>
            <a:off x="8540750" y="6956425"/>
            <a:ext cx="3279900" cy="105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1800" b="0" i="0" u="none">
                <a:solidFill>
                  <a:srgbClr val="666666"/>
                </a:solidFill>
              </a:rPr>
              <a:t>Lorem ipsum dolor sit amet, consectetur adipiscing elit. Sed tristique fermentum</a:t>
            </a:r>
            <a:endParaRPr sz="1800">
              <a:solidFill>
                <a:srgbClr val="666666"/>
              </a:solidFill>
            </a:endParaRPr>
          </a:p>
        </p:txBody>
      </p:sp>
      <p:cxnSp>
        <p:nvCxnSpPr>
          <p:cNvPr id="51" name="Google Shape;51;p6"/>
          <p:cNvCxnSpPr/>
          <p:nvPr/>
        </p:nvCxnSpPr>
        <p:spPr>
          <a:xfrm>
            <a:off x="576975" y="1023100"/>
            <a:ext cx="3406800" cy="0"/>
          </a:xfrm>
          <a:prstGeom prst="straightConnector1">
            <a:avLst/>
          </a:prstGeom>
          <a:noFill/>
          <a:ln w="76200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7"/>
          <p:cNvCxnSpPr/>
          <p:nvPr/>
        </p:nvCxnSpPr>
        <p:spPr>
          <a:xfrm>
            <a:off x="2465387" y="5011737"/>
            <a:ext cx="8072437" cy="0"/>
          </a:xfrm>
          <a:prstGeom prst="straightConnector1">
            <a:avLst/>
          </a:prstGeom>
          <a:noFill/>
          <a:ln w="50800" cap="rnd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7"/>
          <p:cNvCxnSpPr/>
          <p:nvPr/>
        </p:nvCxnSpPr>
        <p:spPr>
          <a:xfrm>
            <a:off x="6416675" y="1973262"/>
            <a:ext cx="0" cy="6110287"/>
          </a:xfrm>
          <a:prstGeom prst="straightConnector1">
            <a:avLst/>
          </a:prstGeom>
          <a:noFill/>
          <a:ln w="50800" cap="rnd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7"/>
          <p:cNvSpPr/>
          <p:nvPr/>
        </p:nvSpPr>
        <p:spPr>
          <a:xfrm>
            <a:off x="3571037" y="1292237"/>
            <a:ext cx="5691300" cy="860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2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High quality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59" name="Google Shape;59;p7"/>
          <p:cNvSpPr/>
          <p:nvPr/>
        </p:nvSpPr>
        <p:spPr>
          <a:xfrm>
            <a:off x="3656812" y="8503187"/>
            <a:ext cx="56913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B7B7B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2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Low quality</a:t>
            </a:r>
            <a:endParaRPr>
              <a:solidFill>
                <a:srgbClr val="666666"/>
              </a:solidFill>
            </a:endParaRPr>
          </a:p>
        </p:txBody>
      </p:sp>
      <p:sp>
        <p:nvSpPr>
          <p:cNvPr id="60" name="Google Shape;60;p7"/>
          <p:cNvSpPr/>
          <p:nvPr/>
        </p:nvSpPr>
        <p:spPr>
          <a:xfrm>
            <a:off x="533400" y="433387"/>
            <a:ext cx="5689600" cy="8588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 b="1">
                <a:solidFill>
                  <a:srgbClr val="666666"/>
                </a:solidFill>
              </a:rPr>
              <a:t>COMPETITION</a:t>
            </a:r>
            <a:endParaRPr sz="3000" b="1">
              <a:solidFill>
                <a:srgbClr val="666666"/>
              </a:solidFill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3822700" y="3500437"/>
            <a:ext cx="1155600" cy="1155600"/>
          </a:xfrm>
          <a:prstGeom prst="roundRect">
            <a:avLst>
              <a:gd name="adj" fmla="val 2160"/>
            </a:avLst>
          </a:prstGeom>
          <a:solidFill>
            <a:srgbClr val="F3F3F3"/>
          </a:solidFill>
          <a:ln w="9525" cap="flat" cmpd="sng">
            <a:solidFill>
              <a:srgbClr val="B7B7B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E7C"/>
              </a:buClr>
              <a:buFont typeface="Open Sans"/>
              <a:buNone/>
            </a:pPr>
            <a:r>
              <a:rPr lang="en-US" b="1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Competitor logo A</a:t>
            </a:r>
            <a:endParaRPr>
              <a:solidFill>
                <a:srgbClr val="999999"/>
              </a:solidFill>
            </a:endParaRPr>
          </a:p>
        </p:txBody>
      </p:sp>
      <p:sp>
        <p:nvSpPr>
          <p:cNvPr id="62" name="Google Shape;62;p7"/>
          <p:cNvSpPr/>
          <p:nvPr/>
        </p:nvSpPr>
        <p:spPr>
          <a:xfrm>
            <a:off x="5838825" y="6073775"/>
            <a:ext cx="1155700" cy="1155700"/>
          </a:xfrm>
          <a:prstGeom prst="roundRect">
            <a:avLst>
              <a:gd name="adj" fmla="val 2160"/>
            </a:avLst>
          </a:prstGeom>
          <a:solidFill>
            <a:srgbClr val="F3F3F3"/>
          </a:solidFill>
          <a:ln w="9525" cap="flat" cmpd="sng">
            <a:solidFill>
              <a:srgbClr val="B7B7B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5E7C"/>
              </a:buClr>
              <a:buFont typeface="Open Sans"/>
              <a:buNone/>
            </a:pPr>
            <a:r>
              <a:rPr lang="en-US" b="1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Competitor logo C</a:t>
            </a:r>
            <a:endParaRPr>
              <a:solidFill>
                <a:srgbClr val="999999"/>
              </a:solidFill>
            </a:endParaRPr>
          </a:p>
        </p:txBody>
      </p:sp>
      <p:sp>
        <p:nvSpPr>
          <p:cNvPr id="63" name="Google Shape;63;p7"/>
          <p:cNvSpPr/>
          <p:nvPr/>
        </p:nvSpPr>
        <p:spPr>
          <a:xfrm>
            <a:off x="8224837" y="4433887"/>
            <a:ext cx="1155700" cy="1155700"/>
          </a:xfrm>
          <a:prstGeom prst="roundRect">
            <a:avLst>
              <a:gd name="adj" fmla="val 2160"/>
            </a:avLst>
          </a:prstGeom>
          <a:solidFill>
            <a:srgbClr val="F3F3F3"/>
          </a:solidFill>
          <a:ln w="9525" cap="flat" cmpd="sng">
            <a:solidFill>
              <a:srgbClr val="B7B7B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5E7C"/>
              </a:buClr>
              <a:buFont typeface="Open Sans"/>
              <a:buNone/>
            </a:pPr>
            <a:r>
              <a:rPr lang="en-US" b="1">
                <a:solidFill>
                  <a:srgbClr val="999999"/>
                </a:solidFill>
                <a:latin typeface="Open Sans"/>
                <a:ea typeface="Open Sans"/>
                <a:cs typeface="Open Sans"/>
                <a:sym typeface="Open Sans"/>
              </a:rPr>
              <a:t>Competitor logo B</a:t>
            </a:r>
            <a:endParaRPr>
              <a:solidFill>
                <a:srgbClr val="999999"/>
              </a:solidFill>
            </a:endParaRPr>
          </a:p>
        </p:txBody>
      </p:sp>
      <p:cxnSp>
        <p:nvCxnSpPr>
          <p:cNvPr id="64" name="Google Shape;64;p7"/>
          <p:cNvCxnSpPr/>
          <p:nvPr/>
        </p:nvCxnSpPr>
        <p:spPr>
          <a:xfrm>
            <a:off x="500775" y="1023100"/>
            <a:ext cx="4848000" cy="0"/>
          </a:xfrm>
          <a:prstGeom prst="straightConnector1">
            <a:avLst/>
          </a:prstGeom>
          <a:noFill/>
          <a:ln w="7620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" name="Google Shape;65;p7"/>
          <p:cNvSpPr/>
          <p:nvPr/>
        </p:nvSpPr>
        <p:spPr>
          <a:xfrm>
            <a:off x="10185487" y="1791737"/>
            <a:ext cx="1155600" cy="1155600"/>
          </a:xfrm>
          <a:prstGeom prst="roundRect">
            <a:avLst>
              <a:gd name="adj" fmla="val 2160"/>
            </a:avLst>
          </a:prstGeom>
          <a:solidFill>
            <a:srgbClr val="F3F3F3"/>
          </a:solidFill>
          <a:ln w="9525" cap="flat" cmpd="sng">
            <a:solidFill>
              <a:srgbClr val="B7B7B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E7C"/>
              </a:buClr>
              <a:buFont typeface="Open Sans"/>
              <a:buNone/>
            </a:pPr>
            <a:r>
              <a:rPr lang="en-US" sz="2200" b="1">
                <a:latin typeface="Open Sans"/>
                <a:ea typeface="Open Sans"/>
                <a:cs typeface="Open Sans"/>
                <a:sym typeface="Open Sans"/>
              </a:rPr>
              <a:t>Your Logo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8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>
                <a:solidFill>
                  <a:srgbClr val="666666"/>
                </a:solidFill>
              </a:rPr>
              <a:t>THE </a:t>
            </a:r>
            <a:r>
              <a:rPr lang="en-US" sz="3000" b="1">
                <a:solidFill>
                  <a:srgbClr val="666666"/>
                </a:solidFill>
              </a:rPr>
              <a:t>PRODUCT</a:t>
            </a:r>
            <a:endParaRPr sz="3000" b="1">
              <a:solidFill>
                <a:srgbClr val="666666"/>
              </a:solidFill>
            </a:endParaRPr>
          </a:p>
        </p:txBody>
      </p:sp>
      <p:cxnSp>
        <p:nvCxnSpPr>
          <p:cNvPr id="71" name="Google Shape;71;p8"/>
          <p:cNvCxnSpPr/>
          <p:nvPr/>
        </p:nvCxnSpPr>
        <p:spPr>
          <a:xfrm rot="10800000" flipH="1">
            <a:off x="500775" y="989500"/>
            <a:ext cx="2961000" cy="33600"/>
          </a:xfrm>
          <a:prstGeom prst="straightConnector1">
            <a:avLst/>
          </a:prstGeom>
          <a:noFill/>
          <a:ln w="7620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2" name="Google Shape;72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8097" y="3228017"/>
            <a:ext cx="7562825" cy="4610066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8"/>
          <p:cNvSpPr/>
          <p:nvPr/>
        </p:nvSpPr>
        <p:spPr>
          <a:xfrm>
            <a:off x="8786905" y="5264325"/>
            <a:ext cx="3807000" cy="1111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 b="0" i="0" u="none">
                <a:solidFill>
                  <a:srgbClr val="666666"/>
                </a:solidFill>
              </a:rPr>
              <a:t>Lorem ipsum dolor sit amet, consectetur adipiscing elit.</a:t>
            </a:r>
            <a:endParaRPr sz="3000">
              <a:solidFill>
                <a:srgbClr val="666666"/>
              </a:solidFill>
            </a:endParaRPr>
          </a:p>
        </p:txBody>
      </p:sp>
      <p:sp>
        <p:nvSpPr>
          <p:cNvPr id="74" name="Google Shape;74;p8"/>
          <p:cNvSpPr/>
          <p:nvPr/>
        </p:nvSpPr>
        <p:spPr>
          <a:xfrm>
            <a:off x="6013312" y="3927300"/>
            <a:ext cx="7220100" cy="825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454"/>
              </a:buClr>
              <a:buFont typeface="Open Sans"/>
              <a:buNone/>
            </a:pPr>
            <a:r>
              <a:rPr lang="en-US" sz="4200" b="1" i="0" u="none">
                <a:latin typeface="Open Sans"/>
                <a:ea typeface="Open Sans"/>
                <a:cs typeface="Open Sans"/>
                <a:sym typeface="Open Sans"/>
              </a:rPr>
              <a:t>Lorem</a:t>
            </a:r>
            <a:endParaRPr/>
          </a:p>
        </p:txBody>
      </p:sp>
      <p:sp>
        <p:nvSpPr>
          <p:cNvPr id="75" name="Google Shape;75;p8"/>
          <p:cNvSpPr/>
          <p:nvPr/>
        </p:nvSpPr>
        <p:spPr>
          <a:xfrm>
            <a:off x="839475" y="4752900"/>
            <a:ext cx="7220100" cy="825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454"/>
              </a:buClr>
              <a:buFont typeface="Open Sans"/>
              <a:buNone/>
            </a:pPr>
            <a:r>
              <a:rPr lang="en-US" sz="4200" b="1">
                <a:latin typeface="Open Sans"/>
                <a:ea typeface="Open Sans"/>
                <a:cs typeface="Open Sans"/>
                <a:sym typeface="Open Sans"/>
              </a:rPr>
              <a:t>Replace </a:t>
            </a:r>
            <a:endParaRPr sz="4200" b="1"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43454"/>
              </a:buClr>
              <a:buFont typeface="Open Sans"/>
              <a:buNone/>
            </a:pPr>
            <a:r>
              <a:rPr lang="en-US" sz="4200" b="1">
                <a:latin typeface="Open Sans"/>
                <a:ea typeface="Open Sans"/>
                <a:cs typeface="Open Sans"/>
                <a:sym typeface="Open Sans"/>
              </a:rPr>
              <a:t>with your product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9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>
                <a:solidFill>
                  <a:srgbClr val="666666"/>
                </a:solidFill>
              </a:rPr>
              <a:t>COMPETITIVE </a:t>
            </a:r>
            <a:r>
              <a:rPr lang="en-US" sz="3000" b="1">
                <a:solidFill>
                  <a:srgbClr val="666666"/>
                </a:solidFill>
              </a:rPr>
              <a:t>ADVANTAGES</a:t>
            </a:r>
            <a:endParaRPr sz="3000" b="1">
              <a:solidFill>
                <a:srgbClr val="666666"/>
              </a:solidFill>
            </a:endParaRPr>
          </a:p>
        </p:txBody>
      </p:sp>
      <p:sp>
        <p:nvSpPr>
          <p:cNvPr id="81" name="Google Shape;81;p9"/>
          <p:cNvSpPr/>
          <p:nvPr/>
        </p:nvSpPr>
        <p:spPr>
          <a:xfrm>
            <a:off x="2746375" y="2701925"/>
            <a:ext cx="9285300" cy="5415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Lorem ipsum dolor sit amet</a:t>
            </a: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Consectetur adipiscing elit</a:t>
            </a: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Sed tristique fermentum augue vitae sodales</a:t>
            </a: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High quality data</a:t>
            </a: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</a:pP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Aliquam sit amet nibh eleifend</a:t>
            </a: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158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Helvetica Neue"/>
              <a:buNone/>
            </a:pPr>
            <a:endParaRPr sz="2800" b="0" i="0" u="none">
              <a:solidFill>
                <a:srgbClr val="666666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292100" marR="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Font typeface="Open Sans"/>
              <a:buChar char="•"/>
            </a:pPr>
            <a:r>
              <a:rPr lang="en-US" sz="2800" b="0" i="0" u="none">
                <a:solidFill>
                  <a:srgbClr val="666666"/>
                </a:solidFill>
                <a:latin typeface="Open Sans"/>
                <a:ea typeface="Open Sans"/>
                <a:cs typeface="Open Sans"/>
                <a:sym typeface="Open Sans"/>
              </a:rPr>
              <a:t>Nulla cursus orci efficitur velit malesuada</a:t>
            </a:r>
            <a:endParaRPr>
              <a:solidFill>
                <a:srgbClr val="666666"/>
              </a:solidFill>
            </a:endParaRPr>
          </a:p>
        </p:txBody>
      </p:sp>
      <p:cxnSp>
        <p:nvCxnSpPr>
          <p:cNvPr id="82" name="Google Shape;82;p9"/>
          <p:cNvCxnSpPr/>
          <p:nvPr/>
        </p:nvCxnSpPr>
        <p:spPr>
          <a:xfrm>
            <a:off x="500775" y="1023100"/>
            <a:ext cx="5390100" cy="0"/>
          </a:xfrm>
          <a:prstGeom prst="straightConnector1">
            <a:avLst/>
          </a:prstGeom>
          <a:noFill/>
          <a:ln w="7620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"/>
          <p:cNvSpPr/>
          <p:nvPr/>
        </p:nvSpPr>
        <p:spPr>
          <a:xfrm>
            <a:off x="-1077912" y="4310062"/>
            <a:ext cx="3330600" cy="1462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 w="9525" cap="flat" cmpd="sng">
            <a:solidFill>
              <a:srgbClr val="B7B7B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400" b="1" i="0" u="none">
                <a:solidFill>
                  <a:srgbClr val="B7B7B7"/>
                </a:solidFill>
              </a:rPr>
              <a:t>Feature 1</a:t>
            </a:r>
            <a:endParaRPr sz="2400">
              <a:solidFill>
                <a:srgbClr val="B7B7B7"/>
              </a:solidFill>
            </a:endParaRPr>
          </a:p>
        </p:txBody>
      </p:sp>
      <p:pic>
        <p:nvPicPr>
          <p:cNvPr id="88" name="Google Shape;88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0372" y="3010704"/>
            <a:ext cx="7562825" cy="461006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0"/>
          <p:cNvSpPr/>
          <p:nvPr/>
        </p:nvSpPr>
        <p:spPr>
          <a:xfrm>
            <a:off x="-1077912" y="6303962"/>
            <a:ext cx="3330600" cy="1462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 w="9525" cap="flat" cmpd="sng">
            <a:solidFill>
              <a:srgbClr val="B7B7B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400" b="1" i="0" u="none">
                <a:solidFill>
                  <a:srgbClr val="B7B7B7"/>
                </a:solidFill>
              </a:rPr>
              <a:t>Feature 2</a:t>
            </a:r>
            <a:endParaRPr sz="2400">
              <a:solidFill>
                <a:srgbClr val="B7B7B7"/>
              </a:solidFill>
            </a:endParaRPr>
          </a:p>
        </p:txBody>
      </p:sp>
      <p:sp>
        <p:nvSpPr>
          <p:cNvPr id="90" name="Google Shape;90;p10"/>
          <p:cNvSpPr/>
          <p:nvPr/>
        </p:nvSpPr>
        <p:spPr>
          <a:xfrm>
            <a:off x="10744200" y="4360862"/>
            <a:ext cx="3332100" cy="1462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 w="9525" cap="flat" cmpd="sng">
            <a:solidFill>
              <a:srgbClr val="B7B7B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400" b="1" i="0" u="none">
                <a:solidFill>
                  <a:srgbClr val="B7B7B7"/>
                </a:solidFill>
              </a:rPr>
              <a:t>Feature 4</a:t>
            </a:r>
            <a:endParaRPr sz="2400">
              <a:solidFill>
                <a:srgbClr val="B7B7B7"/>
              </a:solidFill>
            </a:endParaRPr>
          </a:p>
        </p:txBody>
      </p:sp>
      <p:sp>
        <p:nvSpPr>
          <p:cNvPr id="91" name="Google Shape;91;p10"/>
          <p:cNvSpPr/>
          <p:nvPr/>
        </p:nvSpPr>
        <p:spPr>
          <a:xfrm>
            <a:off x="10763250" y="6049962"/>
            <a:ext cx="3332100" cy="14622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19994"/>
                </a:lnTo>
                <a:lnTo>
                  <a:pt x="0" y="119994"/>
                </a:lnTo>
                <a:close/>
              </a:path>
            </a:pathLst>
          </a:custGeom>
          <a:noFill/>
          <a:ln w="9525" cap="flat" cmpd="sng">
            <a:solidFill>
              <a:srgbClr val="B7B7B7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2400" b="1" i="0" u="none">
                <a:solidFill>
                  <a:srgbClr val="B7B7B7"/>
                </a:solidFill>
              </a:rPr>
              <a:t>Feature 5</a:t>
            </a:r>
            <a:endParaRPr sz="2400">
              <a:solidFill>
                <a:srgbClr val="B7B7B7"/>
              </a:solidFill>
            </a:endParaRPr>
          </a:p>
        </p:txBody>
      </p:sp>
      <p:sp>
        <p:nvSpPr>
          <p:cNvPr id="92" name="Google Shape;92;p10"/>
          <p:cNvSpPr/>
          <p:nvPr/>
        </p:nvSpPr>
        <p:spPr>
          <a:xfrm>
            <a:off x="5080062" y="5374537"/>
            <a:ext cx="1062000" cy="106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02419" y="17567"/>
                </a:moveTo>
                <a:cubicBezTo>
                  <a:pt x="125847" y="41002"/>
                  <a:pt x="125847" y="78985"/>
                  <a:pt x="102419" y="102419"/>
                </a:cubicBezTo>
                <a:cubicBezTo>
                  <a:pt x="78985" y="125847"/>
                  <a:pt x="41002" y="125847"/>
                  <a:pt x="17567" y="102419"/>
                </a:cubicBezTo>
                <a:cubicBezTo>
                  <a:pt x="-5860" y="78985"/>
                  <a:pt x="-5860" y="41002"/>
                  <a:pt x="17567" y="17567"/>
                </a:cubicBezTo>
                <a:cubicBezTo>
                  <a:pt x="41002" y="-5860"/>
                  <a:pt x="78985" y="-5860"/>
                  <a:pt x="102419" y="17567"/>
                </a:cubicBezTo>
                <a:close/>
              </a:path>
            </a:pathLst>
          </a:custGeom>
          <a:solidFill>
            <a:srgbClr val="EFEFEF">
              <a:alpha val="7077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3" name="Google Shape;93;p10"/>
          <p:cNvSpPr/>
          <p:nvPr/>
        </p:nvSpPr>
        <p:spPr>
          <a:xfrm>
            <a:off x="7707312" y="5526925"/>
            <a:ext cx="1319100" cy="1319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02419" y="17567"/>
                </a:moveTo>
                <a:cubicBezTo>
                  <a:pt x="125847" y="41002"/>
                  <a:pt x="125847" y="78985"/>
                  <a:pt x="102419" y="102419"/>
                </a:cubicBezTo>
                <a:cubicBezTo>
                  <a:pt x="78985" y="125847"/>
                  <a:pt x="41002" y="125847"/>
                  <a:pt x="17567" y="102419"/>
                </a:cubicBezTo>
                <a:cubicBezTo>
                  <a:pt x="-5860" y="78985"/>
                  <a:pt x="-5860" y="41002"/>
                  <a:pt x="17567" y="17567"/>
                </a:cubicBezTo>
                <a:cubicBezTo>
                  <a:pt x="41002" y="-5860"/>
                  <a:pt x="78985" y="-5860"/>
                  <a:pt x="102419" y="17567"/>
                </a:cubicBezTo>
                <a:close/>
              </a:path>
            </a:pathLst>
          </a:custGeom>
          <a:solidFill>
            <a:srgbClr val="EFEFEF">
              <a:alpha val="8385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4" name="Google Shape;94;p10"/>
          <p:cNvSpPr/>
          <p:nvPr/>
        </p:nvSpPr>
        <p:spPr>
          <a:xfrm>
            <a:off x="4503800" y="3532250"/>
            <a:ext cx="1542900" cy="1542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02419" y="17567"/>
                </a:moveTo>
                <a:cubicBezTo>
                  <a:pt x="125847" y="41002"/>
                  <a:pt x="125847" y="78985"/>
                  <a:pt x="102419" y="102419"/>
                </a:cubicBezTo>
                <a:cubicBezTo>
                  <a:pt x="78985" y="125847"/>
                  <a:pt x="41002" y="125847"/>
                  <a:pt x="17567" y="102419"/>
                </a:cubicBezTo>
                <a:cubicBezTo>
                  <a:pt x="-5860" y="78985"/>
                  <a:pt x="-5860" y="41002"/>
                  <a:pt x="17567" y="17567"/>
                </a:cubicBezTo>
                <a:cubicBezTo>
                  <a:pt x="41002" y="-5860"/>
                  <a:pt x="78985" y="-5860"/>
                  <a:pt x="102419" y="17567"/>
                </a:cubicBezTo>
                <a:close/>
              </a:path>
            </a:pathLst>
          </a:custGeom>
          <a:solidFill>
            <a:srgbClr val="EFEFEF">
              <a:alpha val="8385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95" name="Google Shape;95;p10"/>
          <p:cNvCxnSpPr/>
          <p:nvPr/>
        </p:nvCxnSpPr>
        <p:spPr>
          <a:xfrm rot="10800000" flipH="1">
            <a:off x="2489200" y="4419737"/>
            <a:ext cx="2028900" cy="160200"/>
          </a:xfrm>
          <a:prstGeom prst="straightConnector1">
            <a:avLst/>
          </a:prstGeom>
          <a:noFill/>
          <a:ln w="25400" cap="flat" cmpd="sng">
            <a:solidFill>
              <a:srgbClr val="39395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6" name="Google Shape;96;p10"/>
          <p:cNvSpPr/>
          <p:nvPr/>
        </p:nvSpPr>
        <p:spPr>
          <a:xfrm>
            <a:off x="7881750" y="3532250"/>
            <a:ext cx="834900" cy="833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102419" y="17567"/>
                </a:moveTo>
                <a:cubicBezTo>
                  <a:pt x="125847" y="41002"/>
                  <a:pt x="125847" y="78985"/>
                  <a:pt x="102419" y="102419"/>
                </a:cubicBezTo>
                <a:cubicBezTo>
                  <a:pt x="78985" y="125847"/>
                  <a:pt x="41002" y="125847"/>
                  <a:pt x="17567" y="102419"/>
                </a:cubicBezTo>
                <a:cubicBezTo>
                  <a:pt x="-5860" y="78985"/>
                  <a:pt x="-5860" y="41002"/>
                  <a:pt x="17567" y="17567"/>
                </a:cubicBezTo>
                <a:cubicBezTo>
                  <a:pt x="41002" y="-5860"/>
                  <a:pt x="78985" y="-5860"/>
                  <a:pt x="102419" y="17567"/>
                </a:cubicBezTo>
                <a:close/>
              </a:path>
            </a:pathLst>
          </a:custGeom>
          <a:solidFill>
            <a:srgbClr val="EFEFEF">
              <a:alpha val="83850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97" name="Google Shape;97;p10"/>
          <p:cNvCxnSpPr/>
          <p:nvPr/>
        </p:nvCxnSpPr>
        <p:spPr>
          <a:xfrm rot="10800000" flipH="1">
            <a:off x="2530475" y="6164773"/>
            <a:ext cx="2513700" cy="417000"/>
          </a:xfrm>
          <a:prstGeom prst="straightConnector1">
            <a:avLst/>
          </a:prstGeom>
          <a:noFill/>
          <a:ln w="25400" cap="flat" cmpd="sng">
            <a:solidFill>
              <a:srgbClr val="39395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8" name="Google Shape;98;p10"/>
          <p:cNvCxnSpPr/>
          <p:nvPr/>
        </p:nvCxnSpPr>
        <p:spPr>
          <a:xfrm>
            <a:off x="8749550" y="4037100"/>
            <a:ext cx="1938600" cy="543000"/>
          </a:xfrm>
          <a:prstGeom prst="straightConnector1">
            <a:avLst/>
          </a:prstGeom>
          <a:noFill/>
          <a:ln w="25400" cap="flat" cmpd="sng">
            <a:solidFill>
              <a:srgbClr val="39395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99" name="Google Shape;99;p10"/>
          <p:cNvCxnSpPr/>
          <p:nvPr/>
        </p:nvCxnSpPr>
        <p:spPr>
          <a:xfrm>
            <a:off x="9123362" y="6230187"/>
            <a:ext cx="1568400" cy="0"/>
          </a:xfrm>
          <a:prstGeom prst="straightConnector1">
            <a:avLst/>
          </a:prstGeom>
          <a:noFill/>
          <a:ln w="25400" cap="flat" cmpd="sng">
            <a:solidFill>
              <a:srgbClr val="39395B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0" name="Google Shape;100;p10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 b="1">
                <a:solidFill>
                  <a:srgbClr val="666666"/>
                </a:solidFill>
              </a:rPr>
              <a:t>FEATURES</a:t>
            </a:r>
            <a:endParaRPr sz="3000" b="1">
              <a:solidFill>
                <a:srgbClr val="666666"/>
              </a:solidFill>
            </a:endParaRPr>
          </a:p>
        </p:txBody>
      </p:sp>
      <p:cxnSp>
        <p:nvCxnSpPr>
          <p:cNvPr id="101" name="Google Shape;101;p10"/>
          <p:cNvCxnSpPr/>
          <p:nvPr/>
        </p:nvCxnSpPr>
        <p:spPr>
          <a:xfrm>
            <a:off x="500775" y="1023100"/>
            <a:ext cx="2047500" cy="0"/>
          </a:xfrm>
          <a:prstGeom prst="straightConnector1">
            <a:avLst/>
          </a:prstGeom>
          <a:noFill/>
          <a:ln w="76200" cap="flat" cmpd="sng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2012" y="1770062"/>
            <a:ext cx="11269662" cy="628967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1"/>
          <p:cNvSpPr/>
          <p:nvPr/>
        </p:nvSpPr>
        <p:spPr>
          <a:xfrm>
            <a:off x="533400" y="433387"/>
            <a:ext cx="5689500" cy="858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19994" y="0"/>
                </a:lnTo>
                <a:lnTo>
                  <a:pt x="119994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Open Sans"/>
              <a:buNone/>
            </a:pPr>
            <a:r>
              <a:rPr lang="en-US" sz="3000" b="1">
                <a:solidFill>
                  <a:srgbClr val="B7B7B7"/>
                </a:solidFill>
              </a:rPr>
              <a:t>TRACTION</a:t>
            </a:r>
            <a:endParaRPr sz="3000" b="1">
              <a:solidFill>
                <a:srgbClr val="B7B7B7"/>
              </a:solidFill>
            </a:endParaRPr>
          </a:p>
        </p:txBody>
      </p:sp>
      <p:cxnSp>
        <p:nvCxnSpPr>
          <p:cNvPr id="108" name="Google Shape;108;p11"/>
          <p:cNvCxnSpPr/>
          <p:nvPr/>
        </p:nvCxnSpPr>
        <p:spPr>
          <a:xfrm>
            <a:off x="500775" y="1023100"/>
            <a:ext cx="2047500" cy="0"/>
          </a:xfrm>
          <a:prstGeom prst="straightConnector1">
            <a:avLst/>
          </a:prstGeom>
          <a:noFill/>
          <a:ln w="76200" cap="flat" cmpd="sng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365C0"/>
      </a:accent4>
      <a:accent5>
        <a:srgbClr val="00882B"/>
      </a:accent5>
      <a:accent6>
        <a:srgbClr val="FFFFFF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483</Words>
  <Application>Microsoft Office PowerPoint</Application>
  <PresentationFormat>Custom</PresentationFormat>
  <Paragraphs>134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Helvetica Neue</vt:lpstr>
      <vt:lpstr>Open Sans</vt:lpstr>
      <vt:lpstr>POI_THEME_TEMPLATE_DESIGN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Sarthak Luthra</cp:lastModifiedBy>
  <cp:revision>3</cp:revision>
  <dcterms:modified xsi:type="dcterms:W3CDTF">2023-08-03T12:15:16Z</dcterms:modified>
</cp:coreProperties>
</file>